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5"/>
  </p:notesMasterIdLst>
  <p:sldIdLst>
    <p:sldId id="267" r:id="rId2"/>
    <p:sldId id="284" r:id="rId3"/>
    <p:sldId id="285" r:id="rId4"/>
    <p:sldId id="286" r:id="rId5"/>
    <p:sldId id="304" r:id="rId6"/>
    <p:sldId id="305" r:id="rId7"/>
    <p:sldId id="307" r:id="rId8"/>
    <p:sldId id="298" r:id="rId9"/>
    <p:sldId id="302" r:id="rId10"/>
    <p:sldId id="300" r:id="rId11"/>
    <p:sldId id="299" r:id="rId12"/>
    <p:sldId id="303" r:id="rId13"/>
    <p:sldId id="301" r:id="rId14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F9FB"/>
    <a:srgbClr val="DDF6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62" autoAdjust="0"/>
    <p:restoredTop sz="79387" autoAdjust="0"/>
  </p:normalViewPr>
  <p:slideViewPr>
    <p:cSldViewPr snapToGrid="0">
      <p:cViewPr varScale="1">
        <p:scale>
          <a:sx n="92" d="100"/>
          <a:sy n="92" d="100"/>
        </p:scale>
        <p:origin x="690" y="30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550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1T20:03:10.57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1997 24 24575,'92'-3'0,"-1"0"0,1 0 0,0 0 0,0 0 0,-2 0 0,-3 0 0,-4 0 0,-6 3 0,-5 2 0,-5 2 0,-5 2 0,8 5 0,-4 6 0,-1 4 0,-2 6 0,-4 4 0,0 2 0,3-1 0,1-3 0,5-6 0,1-1 0,-5 4 0,-1 0 0,1-3 0,0 0 0,1-2 0,1 0 0,6 2 0,2 0 0,-6-6 0,0-1 0,1 3 0,-1-1 0,1-7 0,-1-1 0,-4-1 0,-1 0 0,3 0 0,-1 0 0,0 5 0,-2 0 0,-8-6 0,-1-1 0,37 2 0,-9-6 0,-9-3 0,-6 0 0,-37 0 0,-103 0 0,1 0 0,1 0 0,-4 0 0,14 0 0,3 0 0,7 0 0,2 0 0,-33 0 0,18 0 0,79-46 0,34 7 0,12-4 0,-7-14 0,7-4 0,22 6 0,0 0 0,0 1 0</inkml:trace>
  <inkml:trace contextRef="#ctx0" brushRef="#br0" timeOffset="1216">3665 626 24575,'-83'-5'0,"-1"0"0,0 0 0,1 0 0,-1 0 0,1 0 0,-9-1 0,-1 0 0,3 1 0,8 0 0,13 2 0,1 3 0,9 0 0,-1 0 0,1 0 0,8 0 0,2 0 0,-42 0 0,18 0 0,18 0 0,61 0 0,67 0 0,-10 0 0,11 0 0,2 0 0,9 0 0,0 0 0,3 0 0,0 0 0,3 0-141,-14 0 1,0 0-1,2 0 1,-2 0-1,22 0 1,-1 0-1,0 0 0,-23 0 1,1 0-1,0 0 1,-2 0-1,19 0 1,-1 0-1,-1 0 81,-1 0 0,-2 0 0,-1 0 1,-8 0-1,-2 0 0,-2 0 60,23 0 0,-5 0 0,-20 0 0,-6 0 0,-13-1 0,-8 2 0,0 8 0,-46 0 0,-37 13 0,-36-4 0,-21 6 0,41-11 0,-3 2 0,-10 5 0,-2 2 0,-8 5 0,-3 1 0,-12 4 0,-3 3-164,28-8 0,-1 1 0,-1-1 0,-3-3 0,-1-1 0,0 0 111,-4-1 0,0 0 0,0-3 0,0-2 0,1-2 0,-2-1 53,-4 0 0,-2-2 0,1-1 0,-1-4 0,0-1 0,-1-1 0,-3-1 0,-1-1 0,-1-1 0,-2-1 0,-1 0 0,2 0 0,4-1 0,1 0 0,0 0 0,3 0 0,0 0 0,3 0 0,10 0 0,3 0 0,1 0 0,-22 0 0,7 0 491,18 0 1,5 0 491,-37 0-886,51 12 0,22-6-97,30 12 0,73 1 0,-12-6 0,6 1 0,13-1 0,4-2 0,-22-4 0,3-1 0,0-1 0,5 3 0,2-1 0,-1 0-164,2-3 0,0-2 0,0 1 0,3 0 0,0 1 0,1-2 62,-1-1 0,0-2 0,0 1 0,-5 0 0,-2 0 0,1 0 102,0 0 0,0 0 0,0 0 0,-1 0 0,0 0 0,0 0 0,-2 0 0,0 0 0,0 0 0,3 0 0,0 0 0,0 0 0,-3 1 0,0 0 0,0-3 0,0-5 0,0-3 0,0-3 0,-3-4 0,0-2 0,-1 0 0,-2 2 0,-1-1 0,-1-2 0,-1-5 0,0-4 0,-1 1 0,-1 4 0,-2 1 0</inkml:trace>
  <inkml:trace contextRef="#ctx0" brushRef="#br0" timeOffset="2930">794 1118 24575,'89'23'0,"0"0"0,0 0 0,0-1 0,0 1 0,0 0 0,-1-4 0,-1 0 0,-3-2 0,-2-2 0,-3-3 0,1-2 0,-3-2 0,-3-3 0,-1-1 0,11-2 0,-3-3 0,0 0 0,-1 1 0,0 0 0,0 0-164,2 0 0,0 0 0,0 0 0,0 0 0,-1 0 0,2 0 0,7 0 0,2 0 0,0 0 0,-3 0 0,-1 0 0,2 0 0,4 0 0,1 0 0,-1 0 0,-4 0 0,-1 0 0,-1 0 81,-5 1 0,-1-1 1,-1-1-1,-4-2 1,-2-1-1,-2-1 327,20-3 0,-4-2 1,-10-1-1,-6-2-244,-16-1 0,-4 0 588,26-1-588,-76 3 0,-55 12 0,-3 0 0,-9 0 0,-12 0 0,-6 0 0,15 0 0,-4 0 0,0 0 0,-3 0 0,0 0 0,0 0-164,-2 0 0,0-1 0,0 2 0,-2 2 0,-1 1 0,-1 1 82,-7 1 0,-2 0 0,1 0 0,0 1 0,0 1 1,-1-1 81,-2-1 0,0 0 0,0 0 0,1-1 0,1-1 0,0-1 0,3-2 0,1-2 0,1 1 0,7 0 0,0 0 0,3 0 0,-24 0 0,5 0 0,19 0 0,5 0 491,12 0 1,5 0-157,-27 0 0,48 0-295,50 0 0,41 12-40,1-4 0,6 2 0,7 6 0,4 2 0,12 0 0,2 0 0,2 1 0,1-1-197,0-3 0,1-3 1,-29-6-1,1-1 0,1-1 187,0 0 0,1-1 0,0-1 1,-1 0-1,0-1 0,0-1 10,1 1 0,1-1 0,-2-1 0,20 1 0,-2 0 245,1 0 1,-3 0 0,-17 0 0,-2 0-13,-5 0 1,-4 0-234,19 0 0,-85 0 0,-79 0 0,7 1 0,-11-2 0,14 1 0,-5-1 0,-2-1 0,-10 0 0,-2-1 0,-3-1 0,17 1 0,-1 0 0,-1-1 0,0-1-123,-4-1 0,0-1 0,0 0 0,0 0 0,3 0 0,0 0 0,2 0 0,0 0-18,5 0 1,0 0-1,2 0 1,2 1-1,-13 0 1,2 1-1,5 1 20,-19-1 1,8 1-1,19 2 1,6 1 1103,-24 1-983,30 0 0,86 0 0,48 0 0,-10 0 0,7 0 0,15 0 0,4 0 0,0 0 0,1 0-206,5 0 1,1 0-1,1 0 1,1 0 205,-29 0 0,1 0 0,0 0 0,0 0 0,-2 0 0,1 0 0,-2 0 0,0 0 0,0 0 0,27 0 0,0 0 0,-27 0 0,1 0 0,-2 0 0,21 0 0,-1 0 0,1 0 0,-1 0 0,-13 0 0,-3 0 0,-10 0 0,-2 0 0,-4 0 0,-1 0 0,38 0 491,-12 0 1,-61 0-1,-36 0 1,-52 0-365,5 0 0,-7 0 0,-9 0 0,-5 0-127,21 0 0,-2 0 0,-2 0 0,-3 0 0,-2 0 0,-1 0-164,-9 0 0,-2 0 0,0 0 0,1 0 0,0 0 0,0 0 63,0 0 1,0 0 0,0 0 0,1 0 0,0 0 0,3 0 100,6 0 0,2 0 0,2 0 0,-20 0 0,6 0 474,14 0 0,5 0-474,-28 0 0,63 0 0,86 0 0,4 0 0,10 0 0,24 0 0,8 0 0,-23 2 0,3 1 0,-3-8 0,-8-11 0,-2-6 0,1-1 0,6-2 0,0-1 0,0 1 0</inkml:trace>
  <inkml:trace contextRef="#ctx0" brushRef="#br0" timeOffset="4329">1 927 24575,'82'34'0,"1"0"0,0 0 0,0 1 0,7-3 0,-2-4 0,-2-6 0,-6-9 0,-1-4 0,-1-4 0,-3-3 0,0-3 0,3 0 0,-6 1 0,3 0 0,1 0 0,2 0-123,6 0 0,3 0 0,0 0 0,1 0 0,5 0 0,2 0 0,-1 0 0,1 0 0,1 0 0,1 1 0,-1-1 0,-2-1 0,-6-1 0,-1 0 0,-2-1 0,-2 1-41,17-1 0,-3 0 0,-2 0 0,-10-1 0,-3 1 0,-3 1-82,20 1 0,-6 2 0,-21-1 0,-5 0 176,-15 0 0,-3 0 537,27 0 1,-58 0-468,-36 0 0,-61 0 0,1 0 0,-9 0 0,22 0 0,-2 0 0,-4 0 0,-17 0 0,-5 0 0,0 0 0,0 0 0,-1 0 0,-1 0-123,16 0 0,-1 0 0,0 0 0,0 0 0,2 0 0,1 0 0,0 0 0,-1 0-18,-2 0 1,0 0-1,0 0 1,1 0-1,-19 0 1,2 0-1,1 0 109,3 0 1,0 0 0,3 0 0,8 0 0,3 0-1,3 0 277,-24 0 1,6 0 0,16 0 0,5 0 245,15 0 1,5 0 222,-21 0-714,58 0 0,61 0 0,32 0 0,-2 0 0,6 0 0,3 0 0,9 0 0,1 0 0,-19 0 0,1 0 0,1 0 0,1 0-123,6 0 0,1 0 0,1 0 0,1 0 0,7-1 0,1 1 0,1-1 0,1 0 13,-15-1 1,2 1 0,0 0 0,-1-2-1,-2 0 1,15-1 0,-2-2 0,-2 0-1,-1-2-31,-5 0 1,-1-1-1,-2-1 1,-3 1-1,9-3 1,-4 0-1,-4 2 632,14 0 1,-10 2-165,-21 1 1,-14 2 0,-30 5-232,-48 0 0,-31 0-96,11 0 0,-6 0 0,-20 0 0,-6 0 0,15 0 0,-3 0 0,-3 0 0,-10 0 0,-4 0 0,-1 0-141,-7 0 1,-3 0-1,-1 0 1,19 0-1,-2 0 1,-1 0-1,0 0 18,-1 0 0,-1 0 0,-1 0 0,1 0 0,0 0 0,-1 0 0,1 0 0,1 0 106,2 0 1,1 0 0,1 0 0,1 0 0,-15 0 0,3 0 0,3 0 343,12 0 1,3 0 0,3 0-1,-31 0 1,41 0 0,72 0-132,35 0 1,19 0-1,2 0 1,10 0 0,4 0-192,-6 0 1,5 0 0,3 0 0,0 0 0,7 0 0,2 0-1,2 0 1,0 0-105,-15 0 1,1 2 0,0-2-1,1 0 1,-2-2 0,-1-3-1,0-1 1,-1-2 0,0-1-1,0 0-11,1 0 1,-1-2 0,0 0 0,-1 0-1,-2-1 1,6-3 0,-2 0 0,-2 0-1,-1-1-54,18-5 0,-2-1 0,-5 1 0,-18 5 0,-4 1 0,-4 0 47,12-4 0,-6 2 117,21-1 0,-36-7 491,-19 7 1,16-30-492,-13 16 0,4 0 0,-1 0 0,4 0 0,15-1 0,-1-1 0</inkml:trace>
  <inkml:trace contextRef="#ctx0" brushRef="#br0" timeOffset="5394">2024 1091 24575,'-85'-37'0,"-1"1"0,0-1 0,1 1 0,-1 0 0,6 2 0,-2-1 0,3 1 0,6 8 0,10 9 0,-4 13 0,6 8 0,-4-5 0,0-1 0,1-2 0,0-1 0,2-2 0,0-2 0,2-4 0,1-1 0,4 1 0,1 2 0,-2 1 0,2 1 0,-31-3 0,40 12 0,36 0 0,91 0 0,-5 0 0,10 0 0,-16 0 0,4 0 0,4 0 0,12 0 0,3 0 0,3 0 0,-18 0 0,1 0 0,1 0 0,1 0-123,6 0 0,0 0 0,2 0 0,0 0 0,1 0 0,2 0 0,-1 0 0,-1 0 0,-1 0 0,-1 0 0,0 0 0,-1 0 0,-1 0 0,-1 0 0,0 0 0,-2 0 0,-5 0 0,-1 0 0,-2 0 0,1 0 0,-1 0 0,0 0 0,-1 0 0,-1 0-41,15 0 0,-1 0 0,-1 0 0,1 0 0,0 0 0,-2 0 83,-8 0 1,-2 0 0,-2 0-1,23 0 1,-3 0 80,-9 0 0,-6 0 0,-22 0 0,-5 0 0,31 0 0,-32 0 0,-48 0 0,-76 0 0,5 0 0,-10 0 0,12 0 0,-4 0 0,-3 0 0,-12 0 0,-4 0 0,-2 0 0,16 0 0,-2 0 0,-1 0 0,-2 0-17,-4 0 1,-3 0 0,0 0 0,-1 0 0,-4 0 0,0 0 0,-1 0 0,-1 0 16,-1 0 0,-1 0 0,0 0 0,1 0 0,1 0 0,1 0 0,0 0 0,2 0 0,5 0 0,1 0 0,1 0 0,2 0 0,-18 0 0,2 0 0,4 0 168,12 0 0,3 0 0,3 0 0,-22 0 0,7 0-168,25 0 0,5 0 0,-36 0 0,97 0 0,73 0 0,3 0 0,15 0 0,-3 0 0,8 0 0,2 0 0,-18 0 0,1 0 0,2 0 0,1 0-123,10 0 0,2 0 0,1 1 0,-1-2 0,1 1 0,0-1 0,1 1 0,-1-2 0,1 1 0,1 0 0,-1-2 0,-1-1 0,-3-2 0,0-2 0,-2-1 0,-1-1 10,-7 0 1,-1-1 0,-2-1 0,-1-1-1,19-7 1,-2-3 0,-4 2 439,-14 6 1,-3 0 0,-3 0 163,16-8 1,-11 0 473,4-4-965,-46-1 0</inkml:trace>
  <inkml:trace contextRef="#ctx0" brushRef="#br0" timeOffset="6643">3638 1064 24575,'92'-26'0,"0"1"0,0 0 0,2 1 0,1 2 0,-1 7 0,-6 11 0,0 6 0,0 0 0,1-2 0,-1 0 0,0 0-164,-3 0 0,0 0 0,0 0 0,-1 0 0,-1 0 0,-1 0-33,-7 0 0,-3 0 1,0 0-1,25 0 0,-3 0-22,-10 0 0,-4 0 0,-12 0 0,-2 0 444,-1 0 0,-2 0 1,-8-1-1,-1-1-225,37-7 0,-24-7 468,-31-11-468,-17 0 0,-56-1 0,-18 18 0,-14 5 0,4 1 0,-6 1 0,-3 1 0,-10 0 0,-4 2 0,-1-1-141,15 1 1,-2 0-1,0 0 1,1 0-1,-22 0 1,1 0-1,0 0-23,-2 0 0,0 0 0,2 0 0,11 0 0,1 0 0,1 0 149,6 0 1,0 0 0,3 0-1,-24 0 1,5 0 505,13 0 1,5 0-326,10 0 1,5 0-167,-22 0 0,52 0 0,39 0 0,55 0 0,24 0 0,-26 0 0,4 0 0,-3 0 0,1 0 0,8 0 0,2 0 0,7 0 0,2 0 245,3 1 1,1-2 0,7-4 0,1-2-186,-29 2 1,2-1 0,-2-1-1,32-10 1,-1-3-61,-30 6 0,1-1 0,-3-1 0,16-8 0,-4-1 0,-6 2 0,-5 0 0,-14 7 0,-4 2 0,25-4 0,-18 0 0,-40-10 0,-3-11 0,10-4 0,5-5 0,3-10 0,1 0 0</inkml:trace>
  <inkml:trace contextRef="#ctx0" brushRef="#br0" timeOffset="7359">2708 1064 24575,'96'-4'0,"-1"0"0,1 0 0,0 0 0,-4 1 0,0-1 0,-3 1 0,-4 1 0,3 2 0,-5 1 0,2-2 0,7-2 0,1-1 0,1-1-164,3 0 0,1-1 0,-1-1 0,-3-1 0,-1 0 0,-1-1-33,-4 1 0,-3-2 1,-2 1-1,18-3 0,-5 0-295,-11 2 0,-6 2 546,-15 5 0,-6-7 0,-9-16 1,-4-8-1,-4-4 0,0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1T20:03:19.71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876 137 24575,'89'9'0,"1"0"0,-1 0 0,0 0 0,1 1 0,-9-3 0,-2 1 0,-6-1 0,-6-2 0,17 1 0,-13-3 0,11-3 0,-3 0 0,-6 0 0,-6 0 0,-12 0 0,-13 0 0,10 0 0,-34 0 0,-91 0 0,-9 3 0,7 1 0,-5 1 0,10 1 0,4 3 0,10 4 0,2 2 0,-3 2 0,2 2 0,-36 18 0,2 8 0,17-8 0,5-1 0,12-8 0,12-10 0,7 0 0,72-12 0,47 3 0,-13-7 0,8-4 0,-13 1 0,3-1 0,0-4 0,-1-4 0,0-3 0,0-3 0,1-4 0,-1-2 0,-2 0 0,15-4 0,-5 0 0,-9 3 0,-4 1 0,-12 4 0,-3 2 0,17-11 0,-13 12 0,-11 2 0,5 13 0,3-20 0,5-8 0,4-3 0,1 1 0</inkml:trace>
  <inkml:trace contextRef="#ctx0" brushRef="#br0" timeOffset="899">1 383 24575,'84'-6'0,"1"0"0,-1 0 0,1 0 0,-1 0 0,14-1 0,0 0 0,-5 0 0,-11 3 0,4 4 0,-8 0 0,4 0 0,0 0 0,1 0 0,-2 0 0,-6 0 0,-1 0 0,-5 0 0,-1 0 0,-5 0 0,-2 0 0,-5 0 0,-2 0 0,-4 0 0,0 0 0,1 0 0,-2 0 0,27 0 0,-3 0 0,-12 0 0,-6 0 0,-10 0 0,1 0 0,2-3 0,16-6 0,12-9 0,-27 2 0,2-4 0,10-5 0,3-5 0,11-14 0,2-6 0,5-7 0,0 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1T20:03:21.37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0 293 24575,'90'6'0,"-1"0"0,0 0 0,1 0 0,-1 0 0,15 1 0,0 0 0,-4-1 0,-10-2 0,-15-3 0,-8-1 0,1-1 0,6 1 0,2 0 0,-1 0-164,-2 0 0,0 1 0,-1-2 0,0 1 0,-1-1 0,-1-1-33,-3 1 0,0-2 1,0-2-1,30-7 0,0-6 128,-1-6 0,-1-7 69,-30 4 0,-2-4 0,1-2 0,4-2 0,0-3 0,-1-1 0,2-7 0</inkml:trace>
  <inkml:trace contextRef="#ctx0" brushRef="#br0" timeOffset="1370">137 812 24575,'77'-7'0,"0"-1"0,-1 0 0,1 1 0,25-3 0,0 1 0,-11 4 0,-11 4 0,-5 2 0,6-1 0,2 0-246,8 0 0,0 0 0,-7 0 0,-1 0 188,-1 0 1,0 0-84,1-3 1,-2 6-1,-5 12 1,0 6-1,6 2 1,0 0-1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1T20:03:23.54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1 137 24575,'75'31'0,"0"-1"0,1 0 0,-1 1 0,0-1 0,15 3 0,1-1 0,-4-7 0,-8-14 0,15-27 0,-6-14-99,-13 7 1,2-4 0,-4-5-1,-8-6 1,-4-5 0,1-1-1,9-1 1,0-1 0,0 1-1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7FB42C-5833-44B7-9F33-9AAAE26D11FF}" type="datetimeFigureOut">
              <a:rPr lang="en-GB" smtClean="0"/>
              <a:t>22/07/2025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B356B-8F16-456D-8CFA-D5804104D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836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8F926-7EE4-6373-2940-32B1DD4CD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275289-B842-8357-EBF4-C19B92E56E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BC5F5F-41BA-8AE9-2B20-4AFB63F25A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1F129F-FAFE-2036-AA0E-642A992450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A79B6-BF35-4E46-B8D8-0EF4349572D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820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72C9C-696F-9A3B-80E2-04878033D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5CAA82-7C0F-83DC-6C37-18393B6ED7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D87B3E-3668-7996-9AAC-6E22EF58C4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49BC41-2DBE-461F-35F0-F244D6E69C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A79B6-BF35-4E46-B8D8-0EF4349572D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6691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3372E-26CE-DFDB-0DB6-F0777987D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0523B4-C7E9-6338-DF64-12523422BD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6DDF8C-FE74-0DA7-C854-DE1030B2F7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F695B9-60D0-F1A2-6071-B2A748FA26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A79B6-BF35-4E46-B8D8-0EF4349572D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342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1F92C-429C-8B3B-AAF6-7C9C1BC53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B3ADE4-B9C9-F349-3B46-6BA112E7C8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151AC4-2602-17BA-EFDA-637640FC60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ADA4B4-B30E-A820-386A-CEBC7FFC8A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A79B6-BF35-4E46-B8D8-0EF4349572D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03939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3C43A-FD91-629A-34AC-EA16C8FB3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956D8A-3B3F-B060-FEA6-89558679B5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589A49-4DBF-0306-4FBA-992D0623CC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8892FB-99D7-036E-850C-AD8B3038FF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A79B6-BF35-4E46-B8D8-0EF4349572D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25260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995D8-3595-FC62-814F-79CC89E5B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15E4DA-E219-2C62-6E4B-9083D419B2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ED9660-2523-B614-78BE-54AA1D61C7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604444-0DE4-69FE-9EE4-9E9290749E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A79B6-BF35-4E46-B8D8-0EF4349572D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39806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3C3FB-7C48-D324-1948-0DCA0357C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EDBD31-A0C5-AE7F-9DC7-5100BA9F20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239680-E664-DFC3-06AF-AF035AC051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7FC39C-905A-C8D3-1041-3848CA0B81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A79B6-BF35-4E46-B8D8-0EF4349572D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0926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276C9-CC64-C781-C29D-8D00A4584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974069-7C82-EA28-31BF-813875A420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0F4C28-B8D2-D432-B1EF-22295E0D73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A6FFB0-AA41-2DB6-DE8A-53758F2430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A79B6-BF35-4E46-B8D8-0EF4349572D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00883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16883-BF78-C6B2-5A3B-111BFFFBB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2C665D-634F-9548-3E94-60FA96C4ED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2A5F7A-DCB0-51E3-053F-F8C5C36EB4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BB11E8-D37A-28CD-31B0-11ED8C4F2C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A79B6-BF35-4E46-B8D8-0EF4349572D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3482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2A03C-9753-9CEE-FA45-109123691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A711BA-3183-E9A4-F3D5-64A2E0A52A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F07CE5-B657-2C1D-FC68-924BF4AE1A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F2081B-9715-F959-3AEC-A0D05C1F58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A79B6-BF35-4E46-B8D8-0EF4349572D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59952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51CE5-7D9D-1389-D97F-B7A271F1B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8D15B3-CE67-7C53-D075-A7D631E5E9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5B4382-0E2F-538F-E517-9596CF222F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AF07A6-C0E8-9845-D813-0926FE221A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A79B6-BF35-4E46-B8D8-0EF4349572D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682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2AEC7-7D8A-91E4-A09A-1D075CE8A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E18A2B-EEE8-288F-B788-62972B49C6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FAABC6-A287-5F34-99F0-D343DF90D5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2D56B6-C888-D5A1-AAE1-34E42408E0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A79B6-BF35-4E46-B8D8-0EF4349572D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3405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AD037-A216-4B8D-B0C8-8C5A1859EF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509D20-71FB-4118-AD5B-8030783646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DBB230-9634-4532-94CF-B5097E703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7A737-9B8B-4224-9A7E-940D4B5D0DFB}" type="datetime1">
              <a:rPr lang="en-GB" smtClean="0"/>
              <a:t>22/07/2025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BBB42-195C-4A85-91DB-F17EA3B11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SMPH Assessment Briefing v1.0 Reviewed January 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F89DC-17D6-400C-A533-2A5636743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5F74B-7DFA-4565-8CDC-B7F48CD17C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6506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8E80B-961D-40BB-81EC-AACA5A709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76341-C626-4BD3-91A7-3DC9CA0BA1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35D9C-761C-40E5-8A77-30D39CC8B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7DF58-4AF2-4D52-B3A1-902957621481}" type="datetime1">
              <a:rPr lang="en-GB" smtClean="0"/>
              <a:t>22/07/2025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36DBE-47B6-48FD-9544-157BB1783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SMPH Assessment Briefing v1.0 Reviewed January 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1C82A-EC11-453D-A4B8-D3D316C62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5F74B-7DFA-4565-8CDC-B7F48CD17C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2549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21FC7-5EA9-4AF5-98A3-24B6DF1C5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D35902-ECBD-4142-A63D-5EE65BD35D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FD1E4D-359D-4D12-B82F-61716C59A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05874-1F98-49F7-9011-D6579DCBDE43}" type="datetime1">
              <a:rPr lang="en-GB" smtClean="0"/>
              <a:t>22/07/2025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20F7AE-AAB3-4939-A9D4-92175F7F7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SMPH Assessment Briefing v1.0 Reviewed January 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95F0E4-746C-4DB8-AAF5-7AE851505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5F74B-7DFA-4565-8CDC-B7F48CD17C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954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EFE15-EFEB-4430-B345-BC73E62E6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19CB5-5E27-492F-AD5A-8A43184EFB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08344F-3019-4740-9048-602C9603AE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C8AD4C-5DBF-410A-A372-13C1C8C01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11A17-0B72-4E99-8185-AF526BBBAB75}" type="datetime1">
              <a:rPr lang="en-GB" smtClean="0"/>
              <a:t>22/07/2025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B1225A-B682-469E-82EC-2CF9D71F6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SMPH Assessment Briefing v1.0 Reviewed January 2022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3A2B13-052E-4977-B7F1-451B2F2CB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5F74B-7DFA-4565-8CDC-B7F48CD17C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4470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FC936-A1A2-4F29-AEA3-DBE50DC49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54C9F3-2D9B-41AF-95CC-FEF09AC64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480165-C80F-4824-B1A8-254956CDE0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0DD8E8-AB15-484C-AA63-84CE900640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11B961-07FD-45ED-A164-F7E01C17A4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3EFDE3-5D38-4179-B1B4-6154335EE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B8B10-99E0-4443-968B-FC304237BA4A}" type="datetime1">
              <a:rPr lang="en-GB" smtClean="0"/>
              <a:t>22/07/2025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1D20D2-6AF1-4B09-87C3-90F47945F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SMPH Assessment Briefing v1.0 Reviewed January 2022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C0054-69E7-4A0C-B83A-084EDA144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5F74B-7DFA-4565-8CDC-B7F48CD17C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622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3D3AA-78E3-4889-88CF-D7465A6A4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CDF52B-2058-45BE-B7B4-43B3C222D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5E66-0EA6-4E76-A617-B0D5A6CD916B}" type="datetime1">
              <a:rPr lang="en-GB" smtClean="0"/>
              <a:t>22/07/2025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80F9E5-FABC-4F8E-B7D6-3EBFECC04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SMPH Assessment Briefing v1.0 Reviewed January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876263-651C-4613-ACC9-F880426CA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5F74B-7DFA-4565-8CDC-B7F48CD17C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0469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C34D61-2C9B-46F7-BD6E-CA8E69D87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2835-08EC-4631-B546-790EFCFB8070}" type="datetime1">
              <a:rPr lang="en-GB" smtClean="0"/>
              <a:t>22/07/2025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48EBA6-F360-439C-BE53-295B7548E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SMPH Assessment Briefing v1.0 Reviewed January 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1FDAEF-BCF6-4DAB-8CF3-518406D7D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5F74B-7DFA-4565-8CDC-B7F48CD17C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599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44835-77CC-428B-83DA-F4E05AB48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CA8DC-12F2-4286-A99C-6C986DAC8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3C2C9C-54A6-4065-A764-7BF3202507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D8D64A-90FD-45CE-B050-365B54617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A860F-881C-4D8B-86CE-5CD522E16244}" type="datetime1">
              <a:rPr lang="en-GB" smtClean="0"/>
              <a:t>22/07/2025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F7AAC9-EAA1-4AC1-B327-B4831D08D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SMPH Assessment Briefing v1.0 Reviewed January 2022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2210AF-B119-49A2-AD96-37277829E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5F74B-7DFA-4565-8CDC-B7F48CD17C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174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F7894-95BC-45AA-BA30-B1407359A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F10745-1B3B-4D4D-93CB-19BF99C0B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A7C4A8-4A80-4677-8B28-66B2DE2F99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2B30B6-E22D-4D2E-BDDC-838AD382C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0694A-C7D7-49CE-BD68-83CD234E4EF3}" type="datetime1">
              <a:rPr lang="en-GB" smtClean="0"/>
              <a:t>22/07/2025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BC3E48-7D74-4EC8-B7F6-FC493A68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SMPH Assessment Briefing v1.0 Reviewed January 2022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15F9E4-90A2-4DB2-A3F5-8A07D58C9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5F74B-7DFA-4565-8CDC-B7F48CD17C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069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0F7DD-C565-4AB9-8C36-D0DC52EEF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B562FC-D32D-41E2-93BF-5E2EF12DB6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7D20B9-FFCF-46F9-B2E6-A10E8B03B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0937F-5EC2-4ECD-ADBD-2C7542AB4E9E}" type="datetime1">
              <a:rPr lang="en-GB" smtClean="0"/>
              <a:t>22/07/2025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192557-5741-4789-8510-0CA158A5D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SMPH Assessment Briefing v1.0 Reviewed January 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866663-89D2-4ADC-9057-A3F019A55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5F74B-7DFA-4565-8CDC-B7F48CD17C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4861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1D5356-733A-4319-AC57-0F02A449F4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B102FF-26BD-4AF0-B0D0-C3987D4BFA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C97BAF-1FFE-4366-9C26-E9DD4A809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AC749-1E86-475F-B36B-01051B7D79AA}" type="datetime1">
              <a:rPr lang="en-GB" smtClean="0"/>
              <a:t>22/07/2025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412D3D-19EA-4530-8F08-4EEDDE282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SMPH Assessment Briefing v1.0 Reviewed January 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1CFE4-711F-4893-9707-0AB2A949E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5F74B-7DFA-4565-8CDC-B7F48CD17C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9869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9173DD-2F72-4C21-8FAF-B562F6EFB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75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AFA914-0833-4658-92B2-3E89E4B117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44246"/>
            <a:ext cx="10515600" cy="48327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B7D9B1-9C16-4CA7-B1E2-24301CC1EA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4BEDC-DC6C-4469-B760-160F706A9DAD}" type="datetime1">
              <a:rPr lang="en-GB" smtClean="0"/>
              <a:t>22/07/2025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38F036-4630-4EFC-ADCC-CA436C73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SMPH Assessment Briefing v1.0 Reviewed January 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5A7D5-A081-4D30-9150-3B0125FE19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5F74B-7DFA-4565-8CDC-B7F48CD17C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2231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5" Type="http://schemas.openxmlformats.org/officeDocument/2006/relationships/image" Target="../media/image2.png"/><Relationship Id="rId4" Type="http://schemas.openxmlformats.org/officeDocument/2006/relationships/customXml" Target="../ink/ink2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752D4-D065-4C77-89D4-17D0D2D266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3663" y="1041400"/>
            <a:ext cx="10924673" cy="2387600"/>
          </a:xfrm>
        </p:spPr>
        <p:txBody>
          <a:bodyPr>
            <a:noAutofit/>
          </a:bodyPr>
          <a:lstStyle/>
          <a:p>
            <a:r>
              <a:rPr lang="en-US" sz="2400" dirty="0">
                <a:latin typeface="Aptos Display" panose="020B0004020202020204" pitchFamily="34" charset="0"/>
              </a:rPr>
              <a:t>Masters in Global Public Health</a:t>
            </a:r>
            <a:br>
              <a:rPr lang="en-US" sz="2400" dirty="0">
                <a:latin typeface="Aptos Display" panose="020B0004020202020204" pitchFamily="34" charset="0"/>
              </a:rPr>
            </a:br>
            <a:r>
              <a:rPr lang="en-GB" sz="2400" dirty="0">
                <a:latin typeface="Aptos Display" panose="020B0004020202020204" pitchFamily="34" charset="0"/>
              </a:rPr>
              <a:t>Policy, Power, &amp; Leadership in Global Public Health</a:t>
            </a:r>
            <a:br>
              <a:rPr lang="en-GB" sz="2400" dirty="0">
                <a:latin typeface="Aptos Display" panose="020B0004020202020204" pitchFamily="34" charset="0"/>
              </a:rPr>
            </a:br>
            <a:r>
              <a:rPr lang="en-US" sz="2400">
                <a:latin typeface="Aptos Display" panose="020B0004020202020204" pitchFamily="34" charset="0"/>
              </a:rPr>
              <a:t>2J7V0019</a:t>
            </a:r>
            <a:br>
              <a:rPr lang="en-US" sz="2400" dirty="0">
                <a:latin typeface="Aptos Display" panose="020B0004020202020204" pitchFamily="34" charset="0"/>
              </a:rPr>
            </a:br>
            <a:r>
              <a:rPr lang="en-US" sz="2400" b="1" dirty="0">
                <a:latin typeface="Aptos Display" panose="020B0004020202020204" pitchFamily="34" charset="0"/>
              </a:rPr>
              <a:t>Assessment Briefing</a:t>
            </a:r>
            <a:endParaRPr lang="en-GB" sz="2400" b="1" dirty="0">
              <a:latin typeface="Aptos Display" panose="020B00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CD8576-4CD3-4773-B58E-86C89A334B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585996"/>
            <a:ext cx="9144000" cy="1655762"/>
          </a:xfrm>
        </p:spPr>
        <p:txBody>
          <a:bodyPr/>
          <a:lstStyle/>
          <a:p>
            <a:r>
              <a:rPr lang="en-GB" sz="2400" dirty="0">
                <a:latin typeface="Aptos Display" panose="020B0004020202020204" pitchFamily="34" charset="0"/>
              </a:rPr>
              <a:t>Dr Nigel Cox</a:t>
            </a:r>
          </a:p>
        </p:txBody>
      </p:sp>
      <p:sp>
        <p:nvSpPr>
          <p:cNvPr id="4" name="Footer Placeholder 6">
            <a:extLst>
              <a:ext uri="{FF2B5EF4-FFF2-40B4-BE49-F238E27FC236}">
                <a16:creationId xmlns:a16="http://schemas.microsoft.com/office/drawing/2014/main" id="{3AF46B6B-3FBA-27B6-7255-4CF196055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  <a:latin typeface="Aptos" panose="020B0004020202020204" pitchFamily="34" charset="0"/>
              </a:rPr>
              <a:t>PPL Module Introduction </a:t>
            </a:r>
            <a:r>
              <a:rPr lang="en-GB" dirty="0">
                <a:solidFill>
                  <a:schemeClr val="accent2"/>
                </a:solidFill>
                <a:latin typeface="Aptos" panose="020B0004020202020204" pitchFamily="34" charset="0"/>
              </a:rPr>
              <a:t>Reviewed April 2025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CC8E12FF-AF33-C17D-09B9-243949023568}"/>
                  </a:ext>
                </a:extLst>
              </p14:cNvPr>
              <p14:cNvContentPartPr/>
              <p14:nvPr/>
            </p14:nvContentPartPr>
            <p14:xfrm>
              <a:off x="4875001" y="3489949"/>
              <a:ext cx="2299680" cy="5504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CC8E12FF-AF33-C17D-09B9-24394902356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12361" y="3426990"/>
                <a:ext cx="2425320" cy="6759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9BAD67CC-D09D-BFD9-FB53-A4311CA559C6}"/>
                  </a:ext>
                </a:extLst>
              </p14:cNvPr>
              <p14:cNvContentPartPr/>
              <p14:nvPr/>
            </p14:nvContentPartPr>
            <p14:xfrm>
              <a:off x="5445961" y="2760229"/>
              <a:ext cx="1112760" cy="19692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9BAD67CC-D09D-BFD9-FB53-A4311CA559C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83321" y="2697114"/>
                <a:ext cx="1238400" cy="32279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B6953B5E-FC45-513C-126C-5511BEDC3631}"/>
                  </a:ext>
                </a:extLst>
              </p14:cNvPr>
              <p14:cNvContentPartPr/>
              <p14:nvPr/>
            </p14:nvContentPartPr>
            <p14:xfrm>
              <a:off x="6086041" y="2694349"/>
              <a:ext cx="994320" cy="3024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B6953B5E-FC45-513C-126C-5511BEDC363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023041" y="2631709"/>
                <a:ext cx="1119960" cy="42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DCFF4E0E-DD72-08F2-F398-D5AE40E22A35}"/>
                  </a:ext>
                </a:extLst>
              </p14:cNvPr>
              <p14:cNvContentPartPr/>
              <p14:nvPr/>
            </p14:nvContentPartPr>
            <p14:xfrm>
              <a:off x="5416441" y="2966869"/>
              <a:ext cx="551520" cy="1404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DCFF4E0E-DD72-08F2-F398-D5AE40E22A3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353801" y="2904229"/>
                <a:ext cx="677160" cy="266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7293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70ECF-8A01-AB6A-B30E-B6623F01D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25209D1-E5F0-1F92-5FD8-73F6CCF26B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04927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E4B8CF-E533-54CD-2903-F28AC0FE9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390" y="640080"/>
            <a:ext cx="2688879" cy="55788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  <a:t>Agenda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DB9F8D3-DB96-1DF7-7D6C-5DE843996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4237" y="714895"/>
            <a:ext cx="7108172" cy="51767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Aptos Display" panose="020B0004020202020204" pitchFamily="34" charset="0"/>
              </a:rPr>
              <a:t>PART ONE - Principles</a:t>
            </a:r>
          </a:p>
          <a:p>
            <a:r>
              <a:rPr lang="en-US" sz="2400" dirty="0">
                <a:latin typeface="Aptos Display" panose="020B0004020202020204" pitchFamily="34" charset="0"/>
              </a:rPr>
              <a:t>Unit learning outcomes</a:t>
            </a:r>
          </a:p>
          <a:p>
            <a:r>
              <a:rPr lang="en-US" sz="2400" dirty="0">
                <a:latin typeface="Aptos Display" panose="020B0004020202020204" pitchFamily="34" charset="0"/>
              </a:rPr>
              <a:t>Basic requirements for the assessment</a:t>
            </a:r>
          </a:p>
          <a:p>
            <a:r>
              <a:rPr lang="en-US" sz="2400" dirty="0">
                <a:latin typeface="Aptos Display" panose="020B0004020202020204" pitchFamily="34" charset="0"/>
              </a:rPr>
              <a:t>Referencing requirements</a:t>
            </a:r>
          </a:p>
          <a:p>
            <a:r>
              <a:rPr lang="en-US" sz="2400" dirty="0">
                <a:latin typeface="Aptos Display" panose="020B0004020202020204" pitchFamily="34" charset="0"/>
              </a:rPr>
              <a:t>Academic standards reminder</a:t>
            </a:r>
          </a:p>
          <a:p>
            <a:pPr marL="0" indent="0">
              <a:buNone/>
            </a:pPr>
            <a:endParaRPr lang="en-US" sz="2400" dirty="0">
              <a:latin typeface="Aptos Display" panose="020B0004020202020204" pitchFamily="34" charset="0"/>
            </a:endParaRPr>
          </a:p>
          <a:p>
            <a:pPr marL="0" indent="0">
              <a:buNone/>
            </a:pPr>
            <a:r>
              <a:rPr lang="en-US" sz="2400" b="1" dirty="0">
                <a:latin typeface="Aptos Display" panose="020B0004020202020204" pitchFamily="34" charset="0"/>
              </a:rPr>
              <a:t>PART TWO – Guidelines, examples and tips</a:t>
            </a:r>
          </a:p>
          <a:p>
            <a:pPr marL="0" indent="0">
              <a:buNone/>
            </a:pPr>
            <a:r>
              <a:rPr lang="en-US" sz="2400" dirty="0">
                <a:latin typeface="Aptos Display" panose="020B0004020202020204" pitchFamily="34" charset="0"/>
              </a:rPr>
              <a:t>Overall structure at a glance</a:t>
            </a:r>
          </a:p>
          <a:p>
            <a:pPr marL="0" indent="0">
              <a:buNone/>
            </a:pPr>
            <a:r>
              <a:rPr lang="en-US" sz="2400" dirty="0">
                <a:latin typeface="Aptos Display" panose="020B0004020202020204" pitchFamily="34" charset="0"/>
              </a:rPr>
              <a:t>Front sections – what to include</a:t>
            </a:r>
          </a:p>
          <a:p>
            <a:pPr marL="0" indent="0">
              <a:buNone/>
            </a:pPr>
            <a:r>
              <a:rPr lang="en-US" sz="2400" dirty="0">
                <a:latin typeface="Aptos Display" panose="020B0004020202020204" pitchFamily="34" charset="0"/>
              </a:rPr>
              <a:t>Main body – types of case study, critical discussion</a:t>
            </a:r>
          </a:p>
          <a:p>
            <a:pPr marL="0" indent="0">
              <a:buNone/>
            </a:pPr>
            <a:r>
              <a:rPr lang="en-US" sz="2400" dirty="0">
                <a:latin typeface="Aptos Display" panose="020B0004020202020204" pitchFamily="34" charset="0"/>
              </a:rPr>
              <a:t>End sections – references, appendices</a:t>
            </a:r>
          </a:p>
          <a:p>
            <a:pPr marL="0" indent="0">
              <a:buNone/>
            </a:pPr>
            <a:endParaRPr lang="en-US" sz="2400" dirty="0">
              <a:latin typeface="Aptos Display" panose="020B0004020202020204" pitchFamily="34" charset="0"/>
            </a:endParaRPr>
          </a:p>
          <a:p>
            <a:pPr marL="0" indent="0">
              <a:buNone/>
            </a:pPr>
            <a:endParaRPr lang="en-US" sz="2400" dirty="0">
              <a:latin typeface="Aptos Display" panose="020B0004020202020204" pitchFamily="34" charset="0"/>
            </a:endParaRPr>
          </a:p>
          <a:p>
            <a:endParaRPr lang="en-US" sz="2400" dirty="0">
              <a:latin typeface="Aptos Display" panose="020B0004020202020204" pitchFamily="34" charset="0"/>
            </a:endParaRPr>
          </a:p>
          <a:p>
            <a:endParaRPr lang="en-US" sz="2400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813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3DF31-5B46-AAC0-B009-7D6959E31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8934B56-FB1B-5C29-6694-A6BCF67AA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04927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13FFC2-7E24-53F3-C65C-A45215758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390" y="640080"/>
            <a:ext cx="2688879" cy="55788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  <a:t>PART 1</a:t>
            </a: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  <a:t>Unit learning outcomes</a:t>
            </a: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r>
              <a:rPr lang="en-US" sz="2400" kern="1200" dirty="0">
                <a:solidFill>
                  <a:srgbClr val="FFFFFF"/>
                </a:solidFill>
                <a:latin typeface="Aptos Display" panose="020B0004020202020204" pitchFamily="34" charset="0"/>
              </a:rPr>
              <a:t>Make sure you thread these throughout your essay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F00243-442E-4551-2E75-9D0F68B503FD}"/>
              </a:ext>
            </a:extLst>
          </p:cNvPr>
          <p:cNvSpPr txBox="1"/>
          <p:nvPr/>
        </p:nvSpPr>
        <p:spPr>
          <a:xfrm>
            <a:off x="3595254" y="397005"/>
            <a:ext cx="8052955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latin typeface="Aptos Display" panose="020B0004020202020204" pitchFamily="34" charset="0"/>
              </a:rPr>
              <a:t>Here are the module learning outcomes. These are </a:t>
            </a:r>
            <a:r>
              <a:rPr lang="en-GB" sz="2400" b="1" dirty="0">
                <a:latin typeface="Aptos Display" panose="020B0004020202020204" pitchFamily="34" charset="0"/>
              </a:rPr>
              <a:t>general themes and concepts</a:t>
            </a:r>
            <a:r>
              <a:rPr lang="en-GB" sz="2400" dirty="0">
                <a:latin typeface="Aptos Display" panose="020B0004020202020204" pitchFamily="34" charset="0"/>
              </a:rPr>
              <a:t>. In your essay you will show that you understand them and can apply them to public health practice.</a:t>
            </a:r>
          </a:p>
          <a:p>
            <a:endParaRPr lang="en-GB" sz="2400" dirty="0">
              <a:latin typeface="Aptos Display" panose="020B00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400" dirty="0">
                <a:latin typeface="Aptos Display" panose="020B0004020202020204" pitchFamily="34" charset="0"/>
              </a:rPr>
              <a:t>Describe and critically evaluate the </a:t>
            </a:r>
            <a:r>
              <a:rPr lang="en-GB" sz="2400" b="1" dirty="0">
                <a:latin typeface="Aptos Display" panose="020B0004020202020204" pitchFamily="34" charset="0"/>
              </a:rPr>
              <a:t>theoretical and conceptual foundations </a:t>
            </a:r>
            <a:r>
              <a:rPr lang="en-GB" sz="2400" dirty="0">
                <a:latin typeface="Aptos Display" panose="020B0004020202020204" pitchFamily="34" charset="0"/>
              </a:rPr>
              <a:t>that underpin global public health research, policy, governance, and practice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>
                <a:latin typeface="Aptos Display" panose="020B0004020202020204" pitchFamily="34" charset="0"/>
              </a:rPr>
              <a:t>Investigate and critically analyse a selection of </a:t>
            </a:r>
            <a:r>
              <a:rPr lang="en-GB" sz="2400" b="1" dirty="0">
                <a:latin typeface="Aptos Display" panose="020B0004020202020204" pitchFamily="34" charset="0"/>
              </a:rPr>
              <a:t>local, national, and global health systems and related policies </a:t>
            </a:r>
            <a:r>
              <a:rPr lang="en-GB" sz="2400" dirty="0">
                <a:latin typeface="Aptos Display" panose="020B0004020202020204" pitchFamily="34" charset="0"/>
              </a:rPr>
              <a:t>that influence public health outcomes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>
                <a:latin typeface="Aptos Display" panose="020B0004020202020204" pitchFamily="34" charset="0"/>
              </a:rPr>
              <a:t>Compare and critically analyse a range of national approaches to </a:t>
            </a:r>
            <a:r>
              <a:rPr lang="en-GB" sz="2400" b="1" dirty="0">
                <a:latin typeface="Aptos Display" panose="020B0004020202020204" pitchFamily="34" charset="0"/>
              </a:rPr>
              <a:t>public health provision taking into consideration socioeconomic and cultural contexts</a:t>
            </a:r>
            <a:endParaRPr lang="en-GB" sz="2400" dirty="0">
              <a:latin typeface="Aptos Display" panose="020B00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400" dirty="0">
                <a:latin typeface="Aptos Display" panose="020B0004020202020204" pitchFamily="34" charset="0"/>
              </a:rPr>
              <a:t>Explore the </a:t>
            </a:r>
            <a:r>
              <a:rPr lang="en-GB" sz="2400" b="1" dirty="0">
                <a:latin typeface="Aptos Display" panose="020B0004020202020204" pitchFamily="34" charset="0"/>
              </a:rPr>
              <a:t>future of global public health leadership</a:t>
            </a:r>
            <a:r>
              <a:rPr lang="en-GB" sz="2400" dirty="0">
                <a:latin typeface="Aptos Display" panose="020B0004020202020204" pitchFamily="34" charset="0"/>
              </a:rPr>
              <a:t>, its </a:t>
            </a:r>
            <a:r>
              <a:rPr lang="en-GB" sz="2400" b="1" dirty="0">
                <a:latin typeface="Aptos Display" panose="020B0004020202020204" pitchFamily="34" charset="0"/>
              </a:rPr>
              <a:t>stakeholders</a:t>
            </a:r>
            <a:r>
              <a:rPr lang="en-GB" sz="2400" dirty="0">
                <a:latin typeface="Aptos Display" panose="020B0004020202020204" pitchFamily="34" charset="0"/>
              </a:rPr>
              <a:t>, and their relationship to </a:t>
            </a:r>
            <a:r>
              <a:rPr lang="en-GB" sz="2400" b="1" dirty="0">
                <a:latin typeface="Aptos Display" panose="020B0004020202020204" pitchFamily="34" charset="0"/>
              </a:rPr>
              <a:t>political, technological, moral, and environmental issues</a:t>
            </a:r>
            <a:endParaRPr lang="en-GB" sz="2400" dirty="0">
              <a:latin typeface="Aptos Display" panose="020B0004020202020204" pitchFamily="34" charset="0"/>
            </a:endParaRPr>
          </a:p>
        </p:txBody>
      </p:sp>
      <p:pic>
        <p:nvPicPr>
          <p:cNvPr id="5" name="Graphic 4" descr="Alterations &amp; Tailoring outline">
            <a:extLst>
              <a:ext uri="{FF2B5EF4-FFF2-40B4-BE49-F238E27FC236}">
                <a16:creationId xmlns:a16="http://schemas.microsoft.com/office/drawing/2014/main" id="{FC54119C-8844-90B5-6EAB-A05E96F6EC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629" y="294062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32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6C103-D9D4-15AC-A046-7E087C5B0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A138BD5-D749-D810-87E7-0E813B837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04927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412967-AD51-728B-0AE0-ADC85C1B7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390" y="640080"/>
            <a:ext cx="2688879" cy="55788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  <a:t>What’s required for the unit assessment</a:t>
            </a: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r>
              <a:rPr lang="en-US" sz="2400" kern="1200" dirty="0">
                <a:solidFill>
                  <a:srgbClr val="FFFFFF"/>
                </a:solidFill>
                <a:latin typeface="Aptos Display" panose="020B0004020202020204" pitchFamily="34" charset="0"/>
              </a:rPr>
              <a:t>Key technical points</a:t>
            </a:r>
            <a:br>
              <a:rPr lang="en-US" sz="2400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r>
              <a:rPr lang="en-US" sz="2400" kern="1200" dirty="0">
                <a:solidFill>
                  <a:srgbClr val="FFFFFF"/>
                </a:solidFill>
                <a:latin typeface="Aptos Display" panose="020B0004020202020204" pitchFamily="34" charset="0"/>
              </a:rPr>
              <a:t>Word count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28E02B-DEF6-5DFC-49FD-3C330FDB603F}"/>
              </a:ext>
            </a:extLst>
          </p:cNvPr>
          <p:cNvSpPr txBox="1"/>
          <p:nvPr/>
        </p:nvSpPr>
        <p:spPr>
          <a:xfrm>
            <a:off x="3838910" y="405566"/>
            <a:ext cx="7795445" cy="5246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You are required to produce an original desk-based </a:t>
            </a:r>
            <a:r>
              <a:rPr lang="en-GB" sz="2400" b="1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case study </a:t>
            </a: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about a public health issue relating to a specific context, population, or community (student choice of topic)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b="1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How long, and what is the pass mark?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Your case study will be an </a:t>
            </a:r>
            <a:r>
              <a:rPr lang="en-GB" sz="2400" b="1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essay</a:t>
            </a: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of </a:t>
            </a:r>
            <a:r>
              <a:rPr lang="en-GB" sz="2400" b="1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3000 words</a:t>
            </a: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(+/-10%)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pass grade is 50% and is graded at </a:t>
            </a:r>
            <a:r>
              <a:rPr lang="en-GB" sz="2400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Level 7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essay contributes to 100% of your grade for this unit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b="1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What format is required?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You upload this to Moodle/Turnitin in </a:t>
            </a:r>
            <a:r>
              <a:rPr lang="en-GB" sz="2400" b="1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Microsoft Word format</a:t>
            </a:r>
            <a:endParaRPr lang="en-GB" sz="2400" b="1" dirty="0">
              <a:latin typeface="Aptos Display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Your essay must be written in the English language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Use </a:t>
            </a: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font of size 12, 1.5 or double-spaced, pages numbered</a:t>
            </a:r>
            <a:endParaRPr lang="en-GB" sz="2400" dirty="0">
              <a:latin typeface="Aptos Display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D07982-6BF5-EB9F-E80C-38D7E273F3D2}"/>
              </a:ext>
            </a:extLst>
          </p:cNvPr>
          <p:cNvSpPr txBox="1"/>
          <p:nvPr/>
        </p:nvSpPr>
        <p:spPr>
          <a:xfrm>
            <a:off x="6459684" y="5913474"/>
            <a:ext cx="49807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Check Moodle for your submission date and the date when you’ll receive your grade</a:t>
            </a:r>
          </a:p>
        </p:txBody>
      </p:sp>
      <p:pic>
        <p:nvPicPr>
          <p:cNvPr id="12" name="Graphic 11" descr="Daily calendar outline">
            <a:extLst>
              <a:ext uri="{FF2B5EF4-FFF2-40B4-BE49-F238E27FC236}">
                <a16:creationId xmlns:a16="http://schemas.microsoft.com/office/drawing/2014/main" id="{98F0AA9F-441D-EE79-1169-665E682E80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02867" y="5810217"/>
            <a:ext cx="914400" cy="914400"/>
          </a:xfrm>
          <a:prstGeom prst="rect">
            <a:avLst/>
          </a:prstGeom>
        </p:spPr>
      </p:pic>
      <p:pic>
        <p:nvPicPr>
          <p:cNvPr id="14" name="Graphic 13" descr="Clock outline">
            <a:extLst>
              <a:ext uri="{FF2B5EF4-FFF2-40B4-BE49-F238E27FC236}">
                <a16:creationId xmlns:a16="http://schemas.microsoft.com/office/drawing/2014/main" id="{EA51EBF1-CABE-1AAB-7EEA-DECD282E54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77143" y="5810217"/>
            <a:ext cx="914400" cy="914400"/>
          </a:xfrm>
          <a:prstGeom prst="rect">
            <a:avLst/>
          </a:prstGeom>
        </p:spPr>
      </p:pic>
      <p:pic>
        <p:nvPicPr>
          <p:cNvPr id="16" name="Graphic 15" descr="Add with solid fill">
            <a:extLst>
              <a:ext uri="{FF2B5EF4-FFF2-40B4-BE49-F238E27FC236}">
                <a16:creationId xmlns:a16="http://schemas.microsoft.com/office/drawing/2014/main" id="{A20F19B8-574F-06F5-1199-493FB19E01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22909" y="6053511"/>
            <a:ext cx="427811" cy="427811"/>
          </a:xfrm>
          <a:prstGeom prst="rect">
            <a:avLst/>
          </a:prstGeom>
        </p:spPr>
      </p:pic>
      <p:pic>
        <p:nvPicPr>
          <p:cNvPr id="6" name="Graphic 5" descr="Abacus outline">
            <a:extLst>
              <a:ext uri="{FF2B5EF4-FFF2-40B4-BE49-F238E27FC236}">
                <a16:creationId xmlns:a16="http://schemas.microsoft.com/office/drawing/2014/main" id="{129A7CCD-76FB-0189-1475-600153076A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45263" y="302878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063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B66B4-19CC-BD11-3FC8-1E879F06B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80AE481-A0F2-154A-1832-E929C0C888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04927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A7E0D6-77CA-09B2-8DE2-BCF6257AB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390" y="640080"/>
            <a:ext cx="2688879" cy="557881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  <a:t>Other points to ensure</a:t>
            </a: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  <a:t>Slide 1 of 2</a:t>
            </a: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r>
              <a:rPr lang="en-US" sz="2400" kern="1200" dirty="0">
                <a:solidFill>
                  <a:srgbClr val="FFFFFF"/>
                </a:solidFill>
                <a:latin typeface="Aptos Display" panose="020B0004020202020204" pitchFamily="34" charset="0"/>
              </a:rPr>
              <a:t>Excellent referencing</a:t>
            </a:r>
            <a:br>
              <a:rPr lang="en-US" sz="2400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r>
              <a:rPr lang="en-US" sz="2400" kern="1200" dirty="0">
                <a:solidFill>
                  <a:srgbClr val="FFFFFF"/>
                </a:solidFill>
                <a:latin typeface="Aptos Display" panose="020B0004020202020204" pitchFamily="34" charset="0"/>
              </a:rPr>
              <a:t>Using tables, figures and diagrams</a:t>
            </a:r>
            <a:br>
              <a:rPr lang="en-US" sz="2400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r>
              <a:rPr lang="en-US" sz="2400" kern="1200" dirty="0">
                <a:solidFill>
                  <a:srgbClr val="FFFFFF"/>
                </a:solidFill>
                <a:latin typeface="Aptos Display" panose="020B0004020202020204" pitchFamily="34" charset="0"/>
              </a:rPr>
              <a:t>No primary data collection</a:t>
            </a:r>
            <a:endParaRPr lang="en-US" sz="2400" b="1" kern="1200" dirty="0">
              <a:solidFill>
                <a:srgbClr val="FFFFFF"/>
              </a:solidFill>
              <a:latin typeface="Aptos Display" panose="020B00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08AC0C-7864-2EFA-D035-5DDDAF4DA6E5}"/>
              </a:ext>
            </a:extLst>
          </p:cNvPr>
          <p:cNvSpPr txBox="1"/>
          <p:nvPr/>
        </p:nvSpPr>
        <p:spPr>
          <a:xfrm>
            <a:off x="3828411" y="484218"/>
            <a:ext cx="7819797" cy="444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You must ensure that the submitted work is your </a:t>
            </a:r>
            <a:r>
              <a:rPr lang="en-GB" sz="2400" b="1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own, original work</a:t>
            </a: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and </a:t>
            </a:r>
            <a:r>
              <a:rPr lang="en-GB" sz="2400" dirty="0">
                <a:latin typeface="Aptos Display" panose="020B0004020202020204" pitchFamily="34" charset="0"/>
                <a:cs typeface="Arial" panose="020B0604020202020204" pitchFamily="34" charset="0"/>
              </a:rPr>
              <a:t>that any sources of evidence and information that you include are referenced appropriately, see: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en-GB" sz="2400" dirty="0">
              <a:effectLst/>
              <a:latin typeface="Aptos Display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Tables, figures, and the reference list are </a:t>
            </a:r>
            <a:r>
              <a:rPr lang="en-GB" sz="2400" b="1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not</a:t>
            </a: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counted in the word allowance and may be used freely.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Be diligent, and take pride in your work – focus on making the essay </a:t>
            </a:r>
            <a:r>
              <a:rPr lang="en-GB" sz="2400" i="1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your</a:t>
            </a:r>
            <a:r>
              <a:rPr lang="en-GB" sz="2400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own original, professional writing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Avoid plagiarism, and always reference </a:t>
            </a: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tables, figures, etc. that are not your own, original work (see video link later)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D06233-A784-3BF1-A025-51FA9323A33A}"/>
              </a:ext>
            </a:extLst>
          </p:cNvPr>
          <p:cNvSpPr txBox="1"/>
          <p:nvPr/>
        </p:nvSpPr>
        <p:spPr>
          <a:xfrm>
            <a:off x="4883726" y="5320145"/>
            <a:ext cx="62241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Only your own desk-based research study is required for this assessment. You must not conduct primary research (empirical data collection) for this assessment</a:t>
            </a:r>
          </a:p>
        </p:txBody>
      </p:sp>
      <p:pic>
        <p:nvPicPr>
          <p:cNvPr id="5" name="Graphic 4" descr="Warning outline">
            <a:extLst>
              <a:ext uri="{FF2B5EF4-FFF2-40B4-BE49-F238E27FC236}">
                <a16:creationId xmlns:a16="http://schemas.microsoft.com/office/drawing/2014/main" id="{0BFC4E7B-2AD9-4750-C207-463FEF370A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69326" y="5422594"/>
            <a:ext cx="914400" cy="914400"/>
          </a:xfrm>
          <a:prstGeom prst="rect">
            <a:avLst/>
          </a:prstGeom>
        </p:spPr>
      </p:pic>
      <p:pic>
        <p:nvPicPr>
          <p:cNvPr id="8" name="Graphic 7" descr="Desk outline">
            <a:extLst>
              <a:ext uri="{FF2B5EF4-FFF2-40B4-BE49-F238E27FC236}">
                <a16:creationId xmlns:a16="http://schemas.microsoft.com/office/drawing/2014/main" id="{13462282-ABCC-BE36-5D87-4493B49603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5263" y="241069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870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7CDA5-0CE3-C876-9C1C-46F14AF5D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4D7D6A-8C89-4112-6854-D9918C32D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04927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AC1A95-98A8-B18D-2474-459A3E981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390" y="640080"/>
            <a:ext cx="2688879" cy="55788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  <a:t>Other points to ensure</a:t>
            </a: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  <a:t>Slide 2 of 2</a:t>
            </a: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r>
              <a:rPr lang="en-US" sz="2400" kern="1200" dirty="0">
                <a:solidFill>
                  <a:srgbClr val="FFFFFF"/>
                </a:solidFill>
                <a:latin typeface="Aptos Display" panose="020B0004020202020204" pitchFamily="34" charset="0"/>
              </a:rPr>
              <a:t>Excellent referencing</a:t>
            </a:r>
            <a:endParaRPr lang="en-US" sz="2400" b="1" kern="1200" dirty="0">
              <a:solidFill>
                <a:srgbClr val="FFFFFF"/>
              </a:solidFill>
              <a:latin typeface="Aptos Display" panose="020B00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F481C9-1EC2-99F2-31F1-0E413E15B54E}"/>
              </a:ext>
            </a:extLst>
          </p:cNvPr>
          <p:cNvSpPr txBox="1"/>
          <p:nvPr/>
        </p:nvSpPr>
        <p:spPr>
          <a:xfrm>
            <a:off x="3832393" y="857078"/>
            <a:ext cx="7819797" cy="51438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As a public health professional, you should strive for excellence in your use of references/resources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Using the references provided within the reference list and upon the lecture slides is acceptable ... </a:t>
            </a:r>
            <a:r>
              <a:rPr lang="en-GB" sz="2400" b="1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however,...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For a higher grade you </a:t>
            </a:r>
            <a:r>
              <a:rPr lang="en-GB" sz="2400" b="1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must</a:t>
            </a:r>
            <a:r>
              <a:rPr lang="en-GB" sz="2400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also show evidence of your own wider independent reading, such as: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GB" sz="2400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Theories that relate to your topic (classic, or new)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GB" sz="2400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Recent research findings (primary studies or SRs)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GB" sz="2400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Emerging policies or legislation (national or international)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NGO literature (charity reports, service user evidence)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Gre</a:t>
            </a:r>
            <a:r>
              <a:rPr lang="en-GB" sz="2400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y literature (informal published resources)</a:t>
            </a:r>
            <a:endParaRPr lang="en-GB" sz="2400" dirty="0">
              <a:effectLst/>
              <a:latin typeface="Aptos Display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aphic 5" descr="Desk outline">
            <a:extLst>
              <a:ext uri="{FF2B5EF4-FFF2-40B4-BE49-F238E27FC236}">
                <a16:creationId xmlns:a16="http://schemas.microsoft.com/office/drawing/2014/main" id="{2EBE637E-A866-4EBD-F90C-7F033A83DD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629" y="314844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397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6D5F3-0B07-BCF1-A880-564BD57B6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7497EB3-2570-C030-7492-6FE1D5664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04927" cy="6858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BEE9C87-EF17-BFA6-7D25-9FFA3C7DF2E1}"/>
              </a:ext>
            </a:extLst>
          </p:cNvPr>
          <p:cNvSpPr txBox="1">
            <a:spLocks/>
          </p:cNvSpPr>
          <p:nvPr/>
        </p:nvSpPr>
        <p:spPr>
          <a:xfrm>
            <a:off x="235390" y="640080"/>
            <a:ext cx="2688879" cy="55788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rgbClr val="FFFFFF"/>
                </a:solidFill>
                <a:latin typeface="Aptos Display" panose="020B0004020202020204" pitchFamily="34" charset="0"/>
              </a:rPr>
              <a:t>PART 2</a:t>
            </a:r>
          </a:p>
          <a:p>
            <a:pPr algn="ctr"/>
            <a:endParaRPr lang="en-US" sz="2400" b="1" dirty="0">
              <a:solidFill>
                <a:srgbClr val="FFFFFF"/>
              </a:solidFill>
              <a:latin typeface="Aptos Display" panose="020B0004020202020204" pitchFamily="34" charset="0"/>
            </a:endParaRPr>
          </a:p>
          <a:p>
            <a:pPr algn="ctr"/>
            <a:endParaRPr lang="en-US" sz="2400" b="1" dirty="0">
              <a:solidFill>
                <a:srgbClr val="FFFFFF"/>
              </a:solidFill>
              <a:latin typeface="Aptos Display" panose="020B0004020202020204" pitchFamily="34" charset="0"/>
            </a:endParaRPr>
          </a:p>
          <a:p>
            <a:pPr algn="ctr"/>
            <a:endParaRPr lang="en-US" sz="2400" b="1" dirty="0">
              <a:solidFill>
                <a:srgbClr val="FFFFFF"/>
              </a:solidFill>
              <a:latin typeface="Aptos Display" panose="020B0004020202020204" pitchFamily="34" charset="0"/>
            </a:endParaRPr>
          </a:p>
          <a:p>
            <a:pPr algn="ctr"/>
            <a:endParaRPr lang="en-US" sz="2400" b="1" dirty="0">
              <a:solidFill>
                <a:srgbClr val="FFFFFF"/>
              </a:solidFill>
              <a:latin typeface="Aptos Display" panose="020B0004020202020204" pitchFamily="34" charset="0"/>
            </a:endParaRPr>
          </a:p>
          <a:p>
            <a:pPr algn="ctr"/>
            <a:endParaRPr lang="en-US" sz="2400" b="1" dirty="0">
              <a:solidFill>
                <a:srgbClr val="FFFFFF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en-US" sz="2400" b="1" dirty="0">
                <a:solidFill>
                  <a:srgbClr val="FFFFFF"/>
                </a:solidFill>
                <a:latin typeface="Aptos Display" panose="020B0004020202020204" pitchFamily="34" charset="0"/>
              </a:rPr>
              <a:t>ESSAY STRUCTURE</a:t>
            </a:r>
          </a:p>
          <a:p>
            <a:pPr algn="ctr"/>
            <a:r>
              <a:rPr lang="en-US" sz="2400" b="1" dirty="0">
                <a:solidFill>
                  <a:srgbClr val="FFFFFF"/>
                </a:solidFill>
                <a:latin typeface="Aptos Display" panose="020B0004020202020204" pitchFamily="34" charset="0"/>
              </a:rPr>
              <a:t>AT A GLANCE</a:t>
            </a:r>
          </a:p>
          <a:p>
            <a:pPr algn="ctr"/>
            <a:endParaRPr lang="en-US" sz="2400" b="1" dirty="0">
              <a:solidFill>
                <a:srgbClr val="FFFFFF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en-US" sz="2400" b="1" dirty="0">
                <a:solidFill>
                  <a:srgbClr val="FFFFFF"/>
                </a:solidFill>
                <a:latin typeface="Aptos Display" panose="020B0004020202020204" pitchFamily="34" charset="0"/>
              </a:rPr>
              <a:t>Overall structure of your case study</a:t>
            </a:r>
            <a:endParaRPr lang="en-US" sz="2400" dirty="0">
              <a:solidFill>
                <a:srgbClr val="FFFFFF"/>
              </a:solidFill>
              <a:latin typeface="Aptos Display" panose="020B0004020202020204" pitchFamily="34" charset="0"/>
            </a:endParaRPr>
          </a:p>
          <a:p>
            <a:pPr algn="ctr"/>
            <a:endParaRPr lang="en-US" sz="2400" b="1" dirty="0">
              <a:solidFill>
                <a:srgbClr val="FFFFFF"/>
              </a:solidFill>
              <a:latin typeface="Aptos Display" panose="020B00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573391-7EFE-FD04-AD20-73FF9F74ED51}"/>
              </a:ext>
            </a:extLst>
          </p:cNvPr>
          <p:cNvSpPr txBox="1"/>
          <p:nvPr/>
        </p:nvSpPr>
        <p:spPr>
          <a:xfrm>
            <a:off x="3828277" y="446645"/>
            <a:ext cx="7903059" cy="596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/>
            </a:pPr>
            <a:r>
              <a:rPr lang="en-GB" sz="2400" b="1" dirty="0">
                <a:solidFill>
                  <a:prstClr val="black"/>
                </a:solidFill>
                <a:latin typeface="Aptos Display" panose="020B0004020202020204" pitchFamily="34" charset="0"/>
              </a:rPr>
              <a:t>FRONT SECTIONS (not included in the word allowance)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Title page (essential)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Executive summary (essential, &lt;150 words)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Contents page (essential)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Acronym page (optional)</a:t>
            </a:r>
          </a:p>
          <a:p>
            <a:r>
              <a:rPr lang="en-GB" sz="2400" b="1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MAIN BODY (3000 words allowance +/-10%)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Your case study (examples on following slides)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Neatly structured discussion (paragraphs, sections)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Thoroughly resourced and referenced </a:t>
            </a:r>
          </a:p>
          <a:p>
            <a:r>
              <a:rPr lang="en-GB" sz="2400" b="1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REFERENCES (not included in the word allowance)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Presented in the required Harvard format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Approximately 35-45 in number (no upper limit)</a:t>
            </a:r>
          </a:p>
          <a:p>
            <a:r>
              <a:rPr lang="en-GB" sz="2400" b="1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APPENDICES (not included in the word allowance)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Optional. Should not contain core discussion.</a:t>
            </a:r>
          </a:p>
          <a:p>
            <a:r>
              <a:rPr lang="en-GB" sz="2400" b="1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FIGURES, TABLES, etc. (not included in the word allowance)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Can be used freely throughout. Must be referenced.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0B0004020202020204" pitchFamily="34" charset="0"/>
            </a:endParaRPr>
          </a:p>
        </p:txBody>
      </p:sp>
      <p:pic>
        <p:nvPicPr>
          <p:cNvPr id="2" name="Graphic 1" descr="Information outline">
            <a:extLst>
              <a:ext uri="{FF2B5EF4-FFF2-40B4-BE49-F238E27FC236}">
                <a16:creationId xmlns:a16="http://schemas.microsoft.com/office/drawing/2014/main" id="{0C971235-6E99-9B81-750F-01D5B68080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629" y="19431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910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33E7E-C62F-E006-7CF3-08412CF86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BDCAF50-C646-9100-D5B5-5B2B14D7FA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04927" cy="6858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50A60A-5F05-3972-6935-D2DE474EB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390" y="640080"/>
            <a:ext cx="2688879" cy="55788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  <a:t>FRONT sections of your essay</a:t>
            </a: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r>
              <a:rPr lang="en-US" sz="2400" kern="1200" dirty="0">
                <a:solidFill>
                  <a:srgbClr val="FFFFFF"/>
                </a:solidFill>
                <a:latin typeface="Aptos Display" panose="020B0004020202020204" pitchFamily="34" charset="0"/>
              </a:rPr>
              <a:t>(not included in the word allowance)</a:t>
            </a: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r>
              <a:rPr lang="en-GB" sz="2400" kern="1200" dirty="0">
                <a:solidFill>
                  <a:srgbClr val="FFFFFF"/>
                </a:solidFill>
                <a:latin typeface="Aptos Display" panose="020B0004020202020204" pitchFamily="34" charset="0"/>
              </a:rPr>
              <a:t>A professional-style report will have helpful but concise sections before the main body of writing</a:t>
            </a:r>
            <a:endParaRPr lang="en-US" sz="2400" kern="1200" dirty="0">
              <a:solidFill>
                <a:srgbClr val="FFFFFF"/>
              </a:solidFill>
              <a:latin typeface="Aptos Display" panose="020B00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A00CDF-C637-E2CA-D068-3B302E7B7419}"/>
              </a:ext>
            </a:extLst>
          </p:cNvPr>
          <p:cNvSpPr txBox="1"/>
          <p:nvPr/>
        </p:nvSpPr>
        <p:spPr>
          <a:xfrm>
            <a:off x="3834142" y="315615"/>
            <a:ext cx="7415645" cy="622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We recommend: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b="1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Title page</a:t>
            </a: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GB" sz="2400" i="1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(essential, not included in the word allowance)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 good report title u</a:t>
            </a:r>
            <a:r>
              <a:rPr lang="en-GB" sz="2400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sually comprises a topic, followed by a colon, and then another clause providing context.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dirty="0">
                <a:solidFill>
                  <a:schemeClr val="accent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e.g. “</a:t>
            </a:r>
            <a:r>
              <a:rPr lang="en-GB" sz="2400" i="1" dirty="0">
                <a:solidFill>
                  <a:schemeClr val="accent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Dengue cases in Latin America: the role of community-led education in public health management”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b="1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Executive summary</a:t>
            </a: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– this is essential. Think of this like an abstract for a public audience. No more than 150 words. This is not included </a:t>
            </a:r>
            <a:r>
              <a:rPr lang="en-GB" sz="2400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 the </a:t>
            </a: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word allowance.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b="1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Contents page</a:t>
            </a: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– essential too. Did you know Microsoft Word can create this automatically for you? Also not included in the word allowance.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Acronym page</a:t>
            </a: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optional, some people might find this useful. Again, not included in the word allowance.</a:t>
            </a:r>
          </a:p>
        </p:txBody>
      </p:sp>
      <p:pic>
        <p:nvPicPr>
          <p:cNvPr id="5" name="Graphic 4" descr="Hero Female outline">
            <a:extLst>
              <a:ext uri="{FF2B5EF4-FFF2-40B4-BE49-F238E27FC236}">
                <a16:creationId xmlns:a16="http://schemas.microsoft.com/office/drawing/2014/main" id="{CB90ADC9-615C-9C2C-BE00-51F8AC522A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5263" y="279515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443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F7B8F-51DB-352E-E1A8-A31FD6CDB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CEDC753-43B5-F72D-935A-B2843D1F4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04927" cy="6858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8101C8-6958-FBFD-25EE-13F61B33C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389" y="865074"/>
            <a:ext cx="2688879" cy="512785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  <a:t>The MAIN BODY of your essay</a:t>
            </a: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r>
              <a:rPr lang="en-US" sz="2400" kern="1200" dirty="0">
                <a:solidFill>
                  <a:srgbClr val="FFFFFF"/>
                </a:solidFill>
                <a:latin typeface="Aptos Display" panose="020B0004020202020204" pitchFamily="34" charset="0"/>
              </a:rPr>
              <a:t>(3000 words)</a:t>
            </a: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endParaRPr lang="en-US" sz="2400" b="1" kern="1200" dirty="0">
              <a:solidFill>
                <a:srgbClr val="FFFFFF"/>
              </a:solidFill>
              <a:latin typeface="Aptos Display" panose="020B00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11C4F0-E48A-09FF-A188-3933AB059989}"/>
              </a:ext>
            </a:extLst>
          </p:cNvPr>
          <p:cNvSpPr txBox="1"/>
          <p:nvPr/>
        </p:nvSpPr>
        <p:spPr>
          <a:xfrm>
            <a:off x="4017818" y="1157255"/>
            <a:ext cx="8174182" cy="4543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Your essay comprises </a:t>
            </a:r>
            <a:r>
              <a:rPr lang="en-GB" sz="2400" b="1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 written case study </a:t>
            </a: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of 3000 words.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There’s no definitive approach to writing a case study – on the following slides we set out some general approaches to take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structure of the main body will vary according to your choice of topic and writing style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Your case study will require you to </a:t>
            </a:r>
            <a:r>
              <a:rPr lang="en-GB" sz="2400" b="1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synthesise</a:t>
            </a: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(bring together) a range of ideas in a clear and organised way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This can be a thought-provoking exercise, and so we recommended that you discuss your ideas in class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b="1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Examples follow on the next slide ...</a:t>
            </a:r>
            <a:endParaRPr lang="en-GB" sz="2400" b="1" dirty="0">
              <a:effectLst/>
              <a:latin typeface="Aptos Display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aphic 5" descr="Puzzle outline">
            <a:extLst>
              <a:ext uri="{FF2B5EF4-FFF2-40B4-BE49-F238E27FC236}">
                <a16:creationId xmlns:a16="http://schemas.microsoft.com/office/drawing/2014/main" id="{35DB4516-E265-2C7A-F2C3-36490E8C8B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628" y="311770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421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AE146-3D16-E03F-E2BA-453D35A71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E6D953-9F1C-EBA6-BC80-9C60F4474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04927" cy="6858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3406BC-471B-BC6E-4C79-8230F14D7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390" y="640080"/>
            <a:ext cx="2688879" cy="55788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  <a:t>Case study types</a:t>
            </a: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r>
              <a:rPr lang="en-US" sz="2400" kern="1200" dirty="0">
                <a:solidFill>
                  <a:srgbClr val="FFFFFF"/>
                </a:solidFill>
                <a:latin typeface="Aptos Display" panose="020B0004020202020204" pitchFamily="34" charset="0"/>
              </a:rPr>
              <a:t>Slide 1 of 2</a:t>
            </a: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r>
              <a:rPr lang="en-US" sz="2400" kern="1200" dirty="0">
                <a:solidFill>
                  <a:srgbClr val="FFFFFF"/>
                </a:solidFill>
                <a:latin typeface="Aptos Display" panose="020B0004020202020204" pitchFamily="34" charset="0"/>
              </a:rPr>
              <a:t>There isn’t a definitive form of case study</a:t>
            </a:r>
            <a:br>
              <a:rPr lang="en-US" sz="24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r>
              <a:rPr lang="en-US" sz="2400" dirty="0">
                <a:solidFill>
                  <a:srgbClr val="FFFFFF"/>
                </a:solidFill>
                <a:latin typeface="Aptos Display" panose="020B0004020202020204" pitchFamily="34" charset="0"/>
              </a:rPr>
              <a:t>Here </a:t>
            </a:r>
            <a:r>
              <a:rPr lang="en-US" sz="2400" kern="1200" dirty="0">
                <a:solidFill>
                  <a:srgbClr val="FFFFFF"/>
                </a:solidFill>
                <a:latin typeface="Aptos Display" panose="020B0004020202020204" pitchFamily="34" charset="0"/>
              </a:rPr>
              <a:t>are some general types and some fictional examples</a:t>
            </a:r>
            <a:endParaRPr lang="en-US" sz="2400" b="1" kern="1200" dirty="0">
              <a:solidFill>
                <a:srgbClr val="FFFFFF"/>
              </a:solidFill>
              <a:latin typeface="Aptos Display" panose="020B0004020202020204" pitchFamily="34" charset="0"/>
            </a:endParaRPr>
          </a:p>
        </p:txBody>
      </p:sp>
      <p:pic>
        <p:nvPicPr>
          <p:cNvPr id="11" name="Graphic 10" descr="Palette outline">
            <a:extLst>
              <a:ext uri="{FF2B5EF4-FFF2-40B4-BE49-F238E27FC236}">
                <a16:creationId xmlns:a16="http://schemas.microsoft.com/office/drawing/2014/main" id="{800FD91B-A98D-E266-036C-0749571EA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5263" y="1854714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721F8B-3A0E-CFBD-33E3-16F73D37BB09}"/>
              </a:ext>
            </a:extLst>
          </p:cNvPr>
          <p:cNvSpPr txBox="1"/>
          <p:nvPr/>
        </p:nvSpPr>
        <p:spPr>
          <a:xfrm>
            <a:off x="3615032" y="0"/>
            <a:ext cx="8147476" cy="73248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b="1" i="1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Exploratory Case Study</a:t>
            </a:r>
            <a:endParaRPr lang="en-GB" sz="2400" b="1" i="1" dirty="0">
              <a:latin typeface="Aptos Display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</a:t>
            </a: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his type of case study aims to explore the contexts and topic of interest</a:t>
            </a:r>
            <a:r>
              <a:rPr lang="en-GB" sz="2400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with the goal of identifying new or emerging issues.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solidFill>
                  <a:schemeClr val="accent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e.g. “</a:t>
            </a:r>
            <a:r>
              <a:rPr lang="en-GB" sz="2400" i="1" dirty="0">
                <a:solidFill>
                  <a:schemeClr val="accent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Social media and body image amongst Japanese youth: what are the future implications for public health practice?”</a:t>
            </a:r>
            <a:endParaRPr lang="en-GB" sz="2400" i="1" dirty="0">
              <a:latin typeface="Aptos Display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b="1" i="1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Explanatory Case Study</a:t>
            </a:r>
            <a:endParaRPr lang="en-GB" sz="2400" b="1" i="1" dirty="0">
              <a:latin typeface="Aptos Display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This type of case study aims to explore ‘what, why and how’ specific issues or challenges have arisen.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solidFill>
                  <a:schemeClr val="accent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e.g. “</a:t>
            </a:r>
            <a:r>
              <a:rPr lang="en-GB" sz="2400" i="1" dirty="0">
                <a:solidFill>
                  <a:schemeClr val="accent1"/>
                </a:solidFill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British children’s school attendance following the Covid-19 pandemic: why are some students reluctant to return?”</a:t>
            </a:r>
            <a:endParaRPr lang="en-GB" sz="2400" i="1" dirty="0">
              <a:latin typeface="Aptos Display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b="1" i="1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Intrinsic Case Study</a:t>
            </a:r>
            <a:endParaRPr lang="en-GB" sz="2400" b="1" i="1" dirty="0">
              <a:latin typeface="Aptos Display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dirty="0"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</a:t>
            </a:r>
            <a:r>
              <a:rPr lang="en-GB" sz="24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his type of case study aims to explore a specific issue or topic that is unique to a narrowly defined context, population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solidFill>
                  <a:schemeClr val="accent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e.g. “</a:t>
            </a:r>
            <a:r>
              <a:rPr lang="en-GB" sz="2400" i="1" dirty="0">
                <a:solidFill>
                  <a:schemeClr val="accent1"/>
                </a:solidFill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Suicide and self-harming behaviours in Australian mining workers: an invisible public health crisis?”</a:t>
            </a:r>
            <a:endParaRPr lang="en-GB" sz="2400" dirty="0">
              <a:effectLst/>
              <a:latin typeface="Aptos Display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en-GB" sz="2400" dirty="0">
              <a:effectLst/>
              <a:latin typeface="Aptos Display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322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4E42B-A1D1-BF33-18B6-D77276054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D287F2E-DCFE-024D-A575-4B41A08FDE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04927" cy="6858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FC9D35-B51B-36F3-185B-53ECFBC45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390" y="640080"/>
            <a:ext cx="2688879" cy="55788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  <a:t>Case study types</a:t>
            </a: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r>
              <a:rPr lang="en-US" sz="2400" kern="1200" dirty="0">
                <a:solidFill>
                  <a:srgbClr val="FFFFFF"/>
                </a:solidFill>
                <a:latin typeface="Aptos Display" panose="020B0004020202020204" pitchFamily="34" charset="0"/>
              </a:rPr>
              <a:t>Slide 2 of 2</a:t>
            </a: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endParaRPr lang="en-US" sz="2400" b="1" kern="1200" dirty="0">
              <a:solidFill>
                <a:srgbClr val="FFFFFF"/>
              </a:solidFill>
              <a:latin typeface="Aptos Display" panose="020B00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3F0BB4-7FF5-FA66-B534-074C2AEF08DE}"/>
              </a:ext>
            </a:extLst>
          </p:cNvPr>
          <p:cNvSpPr txBox="1"/>
          <p:nvPr/>
        </p:nvSpPr>
        <p:spPr>
          <a:xfrm>
            <a:off x="3670588" y="646315"/>
            <a:ext cx="8071140" cy="5333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Instrumental Case Study</a:t>
            </a:r>
            <a:endParaRPr lang="en-GB" sz="2400" b="1" i="1" dirty="0">
              <a:solidFill>
                <a:prstClr val="black"/>
              </a:solidFill>
              <a:latin typeface="Aptos Display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his type of case study is focused on a single case but uses this to explore wider theories, concepts, or principles, and explores their application or transferability to different contexts.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GB" sz="2400" dirty="0">
                <a:solidFill>
                  <a:schemeClr val="accent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e.g. “</a:t>
            </a:r>
            <a:r>
              <a:rPr lang="en-GB" sz="2400" i="1" dirty="0">
                <a:solidFill>
                  <a:schemeClr val="accent1"/>
                </a:solidFill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Peer support networks for alcohol</a:t>
            </a:r>
            <a:r>
              <a:rPr lang="en-GB" sz="2400" i="1" dirty="0">
                <a:solidFill>
                  <a:schemeClr val="accent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recovery in Oslo, Norway: </a:t>
            </a:r>
            <a:r>
              <a:rPr lang="en-GB" sz="2400" i="1" dirty="0">
                <a:solidFill>
                  <a:schemeClr val="accent1"/>
                </a:solidFill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is this approach transferable to other contexts?”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Comparative Case Study</a:t>
            </a:r>
            <a:endParaRPr lang="en-GB" sz="2400" b="1" i="1" dirty="0">
              <a:solidFill>
                <a:prstClr val="black"/>
              </a:solidFill>
              <a:latin typeface="Aptos Display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This type of case study selects two or more contexts, populations or communities and compares/contrasts them, exploring commonalities and policy or practice gaps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GB" sz="2400" i="1" dirty="0">
                <a:solidFill>
                  <a:schemeClr val="accent1"/>
                </a:solidFill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e.g. “Comparing rich and poor: the impact of a national diabetes prevention scheme upon two communities in Abuja, Nigeria”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phic 2" descr="Palette outline">
            <a:extLst>
              <a:ext uri="{FF2B5EF4-FFF2-40B4-BE49-F238E27FC236}">
                <a16:creationId xmlns:a16="http://schemas.microsoft.com/office/drawing/2014/main" id="{FFFF93B9-4093-E58B-A50F-FAA672AA2C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629" y="319514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59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88F2B-D69C-C543-5AAC-A0D643E1A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C0572D7-8727-BEE5-2906-76A737EC78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04927" cy="6858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58633E-E2E6-C8CE-5D13-5B85FA3DF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390" y="640080"/>
            <a:ext cx="2688879" cy="55788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  <a:t>Writing at Level 7 and for a professional audience</a:t>
            </a: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br>
              <a:rPr lang="en-US" sz="2400" b="1" kern="12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endParaRPr lang="en-US" sz="2400" kern="1200" dirty="0">
              <a:solidFill>
                <a:srgbClr val="FFFFFF"/>
              </a:solidFill>
              <a:latin typeface="Aptos Display" panose="020B00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7957C5-DF46-103C-A51D-6905F04520F8}"/>
              </a:ext>
            </a:extLst>
          </p:cNvPr>
          <p:cNvSpPr txBox="1"/>
          <p:nvPr/>
        </p:nvSpPr>
        <p:spPr>
          <a:xfrm>
            <a:off x="3784888" y="226384"/>
            <a:ext cx="8071140" cy="1762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Descriptive writing ‘sets up’ your discussion. You will need to include some of this, but it must not dominate your writing.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Aptos Display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Critical analytical writing ‘delivers’ the high-flying professional-level debate and application to the real-world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1913AD-94CC-9EDC-3E5E-386951A16B1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89047" y="2092973"/>
            <a:ext cx="6317872" cy="4122411"/>
          </a:xfrm>
          <a:prstGeom prst="rect">
            <a:avLst/>
          </a:prstGeom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039DF8F-3922-F07D-3334-B5D936BA24A2}"/>
              </a:ext>
            </a:extLst>
          </p:cNvPr>
          <p:cNvSpPr txBox="1"/>
          <p:nvPr/>
        </p:nvSpPr>
        <p:spPr>
          <a:xfrm>
            <a:off x="4055920" y="6319888"/>
            <a:ext cx="10252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From: Cottrell, S. (2019). </a:t>
            </a:r>
            <a:r>
              <a:rPr lang="en-US" sz="1800" i="1" dirty="0"/>
              <a:t>The study skills handbook</a:t>
            </a:r>
            <a:endParaRPr lang="en-US" sz="1800" dirty="0">
              <a:latin typeface="+mn-lt"/>
            </a:endParaRPr>
          </a:p>
          <a:p>
            <a:endParaRPr lang="en-GB" dirty="0"/>
          </a:p>
        </p:txBody>
      </p:sp>
      <p:pic>
        <p:nvPicPr>
          <p:cNvPr id="7" name="Graphic 6" descr="Mountain scene outline">
            <a:extLst>
              <a:ext uri="{FF2B5EF4-FFF2-40B4-BE49-F238E27FC236}">
                <a16:creationId xmlns:a16="http://schemas.microsoft.com/office/drawing/2014/main" id="{17BDAEF4-6C59-3699-6D22-E54668A19D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12606" y="356408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3652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90690-14AC-5F77-CBD6-85F50C92A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9E9DF7F-1260-75ED-69A7-0F727877D7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04927" cy="6858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26A97C1-6AEB-65E4-7455-B89AF8A75D6D}"/>
              </a:ext>
            </a:extLst>
          </p:cNvPr>
          <p:cNvSpPr txBox="1">
            <a:spLocks/>
          </p:cNvSpPr>
          <p:nvPr/>
        </p:nvSpPr>
        <p:spPr>
          <a:xfrm>
            <a:off x="235390" y="640080"/>
            <a:ext cx="2688879" cy="55788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 err="1">
                <a:solidFill>
                  <a:srgbClr val="FFFFFF"/>
                </a:solidFill>
                <a:latin typeface="Aptos Display" panose="020B0004020202020204" pitchFamily="34" charset="0"/>
              </a:rPr>
              <a:t>Synthesising</a:t>
            </a:r>
            <a:r>
              <a:rPr lang="en-US" sz="2400" b="1" dirty="0">
                <a:solidFill>
                  <a:srgbClr val="FFFFFF"/>
                </a:solidFill>
                <a:latin typeface="Aptos Display" panose="020B0004020202020204" pitchFamily="34" charset="0"/>
              </a:rPr>
              <a:t> your ideas</a:t>
            </a:r>
          </a:p>
          <a:p>
            <a:pPr algn="ctr"/>
            <a:endParaRPr lang="en-US" sz="2400" b="1" dirty="0">
              <a:solidFill>
                <a:srgbClr val="FFFFFF"/>
              </a:solidFill>
              <a:latin typeface="Aptos Display" panose="020B0004020202020204" pitchFamily="34" charset="0"/>
            </a:endParaRPr>
          </a:p>
          <a:p>
            <a:pPr algn="ctr"/>
            <a:endParaRPr lang="en-US" sz="2400" b="1" dirty="0">
              <a:solidFill>
                <a:srgbClr val="FFFFFF"/>
              </a:solidFill>
              <a:latin typeface="Aptos Display" panose="020B0004020202020204" pitchFamily="34" charset="0"/>
            </a:endParaRPr>
          </a:p>
          <a:p>
            <a:pPr algn="ctr"/>
            <a:endParaRPr lang="en-US" sz="2400" b="1" dirty="0">
              <a:solidFill>
                <a:srgbClr val="FFFFFF"/>
              </a:solidFill>
              <a:latin typeface="Aptos Display" panose="020B0004020202020204" pitchFamily="34" charset="0"/>
            </a:endParaRPr>
          </a:p>
          <a:p>
            <a:pPr algn="ctr"/>
            <a:endParaRPr lang="en-US" sz="2400" b="1" dirty="0">
              <a:solidFill>
                <a:srgbClr val="FFFFFF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en-US" sz="2400" dirty="0">
                <a:solidFill>
                  <a:srgbClr val="FFFFFF"/>
                </a:solidFill>
                <a:latin typeface="Aptos Display" panose="020B0004020202020204" pitchFamily="34" charset="0"/>
              </a:rPr>
              <a:t>Synthesis involves choosing and combining ideas and evidence to create something new or a solution to a problem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678CAA-7AF4-C61D-8309-EE67C5B076AF}"/>
              </a:ext>
            </a:extLst>
          </p:cNvPr>
          <p:cNvSpPr txBox="1"/>
          <p:nvPr/>
        </p:nvSpPr>
        <p:spPr>
          <a:xfrm>
            <a:off x="3838668" y="328824"/>
            <a:ext cx="7533409" cy="6030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/>
            </a:pPr>
            <a:r>
              <a:rPr lang="en-GB" sz="2400" dirty="0">
                <a:solidFill>
                  <a:prstClr val="black"/>
                </a:solidFill>
                <a:latin typeface="Aptos Display" panose="020B0004020202020204" pitchFamily="34" charset="0"/>
              </a:rPr>
              <a:t>Nobody can teach you how to synthesise your ideas, but there are some key ingredients to consider.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/>
            </a:pPr>
            <a:r>
              <a:rPr lang="en-GB" sz="2400" dirty="0">
                <a:solidFill>
                  <a:prstClr val="black"/>
                </a:solidFill>
                <a:latin typeface="Aptos Display" panose="020B0004020202020204" pitchFamily="34" charset="0"/>
              </a:rPr>
              <a:t>Synthesis can only occur once you’ve engaged with the following processes and considerations: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/>
            </a:pPr>
            <a:endParaRPr lang="en-GB" sz="2400" dirty="0">
              <a:solidFill>
                <a:prstClr val="black"/>
              </a:solidFill>
              <a:latin typeface="Aptos Display" panose="020B0004020202020204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prstClr val="black"/>
                </a:solidFill>
                <a:latin typeface="Aptos Display" panose="020B0004020202020204" pitchFamily="34" charset="0"/>
              </a:rPr>
              <a:t>What is </a:t>
            </a:r>
            <a:r>
              <a:rPr lang="en-GB" sz="2400" b="1" dirty="0">
                <a:solidFill>
                  <a:prstClr val="black"/>
                </a:solidFill>
                <a:latin typeface="Aptos Display" panose="020B0004020202020204" pitchFamily="34" charset="0"/>
              </a:rPr>
              <a:t>the problem </a:t>
            </a:r>
            <a:r>
              <a:rPr lang="en-GB" sz="2400" dirty="0">
                <a:solidFill>
                  <a:prstClr val="black"/>
                </a:solidFill>
                <a:latin typeface="Aptos Display" panose="020B0004020202020204" pitchFamily="34" charset="0"/>
              </a:rPr>
              <a:t>I’m trying to solve here?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B0004020202020204" pitchFamily="34" charset="0"/>
              </a:rPr>
              <a:t>Have I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B0004020202020204" pitchFamily="34" charset="0"/>
              </a:rPr>
              <a:t>incorporated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B0004020202020204" pitchFamily="34" charset="0"/>
              </a:rPr>
              <a:t> </a:t>
            </a:r>
            <a:r>
              <a:rPr lang="en-GB" sz="2400" dirty="0">
                <a:solidFill>
                  <a:prstClr val="black"/>
                </a:solidFill>
                <a:latin typeface="Aptos Display" panose="020B0004020202020204" pitchFamily="34" charset="0"/>
              </a:rPr>
              <a:t>t</a:t>
            </a:r>
            <a:r>
              <a:rPr kumimoji="0" lang="en-GB" sz="2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B0004020202020204" pitchFamily="34" charset="0"/>
              </a:rPr>
              <a:t>heory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B0004020202020204" pitchFamily="34" charset="0"/>
              </a:rPr>
              <a:t>, evidence and policies?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B0004020202020204" pitchFamily="34" charset="0"/>
              </a:rPr>
              <a:t>Have I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B0004020202020204" pitchFamily="34" charset="0"/>
              </a:rPr>
              <a:t>read further 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B0004020202020204" pitchFamily="34" charset="0"/>
              </a:rPr>
              <a:t>about society, economics, culture?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Aptos Display" panose="020B0004020202020204" pitchFamily="34" charset="0"/>
              </a:rPr>
              <a:t>Have I </a:t>
            </a:r>
            <a:r>
              <a:rPr lang="en-GB" sz="2400" b="1" dirty="0">
                <a:solidFill>
                  <a:prstClr val="black"/>
                </a:solidFill>
                <a:latin typeface="Aptos Display" panose="020B0004020202020204" pitchFamily="34" charset="0"/>
              </a:rPr>
              <a:t>factored in </a:t>
            </a:r>
            <a:r>
              <a:rPr lang="en-GB" sz="2400" dirty="0">
                <a:solidFill>
                  <a:prstClr val="black"/>
                </a:solidFill>
                <a:latin typeface="Aptos Display" panose="020B0004020202020204" pitchFamily="34" charset="0"/>
              </a:rPr>
              <a:t>politics, ideology, religion, technology?</a:t>
            </a: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0B00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B0004020202020204" pitchFamily="34" charset="0"/>
              </a:rPr>
              <a:t>Have I </a:t>
            </a:r>
            <a:r>
              <a:rPr lang="en-GB" sz="2400" b="1" dirty="0">
                <a:solidFill>
                  <a:prstClr val="black"/>
                </a:solidFill>
                <a:latin typeface="Aptos Display" panose="020B0004020202020204" pitchFamily="34" charset="0"/>
              </a:rPr>
              <a:t>discussed my ideas </a:t>
            </a:r>
            <a:r>
              <a:rPr lang="en-GB" sz="2400" dirty="0">
                <a:solidFill>
                  <a:prstClr val="black"/>
                </a:solidFill>
                <a:latin typeface="Aptos Display" panose="020B0004020202020204" pitchFamily="34" charset="0"/>
              </a:rPr>
              <a:t>with colleagues and peers?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B0004020202020204" pitchFamily="34" charset="0"/>
              </a:rPr>
              <a:t>Have I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B0004020202020204" pitchFamily="34" charset="0"/>
              </a:rPr>
              <a:t>given </a:t>
            </a:r>
            <a:r>
              <a:rPr lang="en-GB" sz="2400" b="1" dirty="0">
                <a:solidFill>
                  <a:prstClr val="black"/>
                </a:solidFill>
                <a:latin typeface="Aptos Display" panose="020B0004020202020204" pitchFamily="34" charset="0"/>
              </a:rPr>
              <a:t>myself time </a:t>
            </a:r>
            <a:r>
              <a:rPr lang="en-GB" sz="2400" dirty="0">
                <a:solidFill>
                  <a:prstClr val="black"/>
                </a:solidFill>
                <a:latin typeface="Aptos Display" panose="020B0004020202020204" pitchFamily="34" charset="0"/>
              </a:rPr>
              <a:t>think deeply about my ideas?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0B00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B0004020202020204" pitchFamily="34" charset="0"/>
              </a:rPr>
              <a:t>Making sure you do all these things will put you in the best position to synthesise – bring together – your ideas.</a:t>
            </a:r>
          </a:p>
        </p:txBody>
      </p:sp>
      <p:pic>
        <p:nvPicPr>
          <p:cNvPr id="8" name="Graphic 7" descr="Blender outline">
            <a:extLst>
              <a:ext uri="{FF2B5EF4-FFF2-40B4-BE49-F238E27FC236}">
                <a16:creationId xmlns:a16="http://schemas.microsoft.com/office/drawing/2014/main" id="{FB0D2F03-9293-EAB0-D44B-2A5EE25585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9812" y="216118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21522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46769355-9f35-4c20-824e-092f9608e94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1907</Words>
  <Application>Microsoft Office PowerPoint</Application>
  <PresentationFormat>Widescreen</PresentationFormat>
  <Paragraphs>164</Paragraphs>
  <Slides>13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Masters in Global Public Health Policy, Power, &amp; Leadership in Global Public Health 2J7V0019 Assessment Briefing</vt:lpstr>
      <vt:lpstr>Agenda</vt:lpstr>
      <vt:lpstr>PART 1  Unit learning outcomes     Make sure you thread these throughout your essay</vt:lpstr>
      <vt:lpstr>What’s required for the unit assessment       Key technical points Word count</vt:lpstr>
      <vt:lpstr>Other points to ensure  Slide 1 of 2      Excellent referencing  Using tables, figures and diagrams  No primary data collection</vt:lpstr>
      <vt:lpstr>Other points to ensure  Slide 2 of 2      Excellent referencing</vt:lpstr>
      <vt:lpstr>PowerPoint Presentation</vt:lpstr>
      <vt:lpstr>FRONT sections of your essay (not included in the word allowance)     A professional-style report will have helpful but concise sections before the main body of writing</vt:lpstr>
      <vt:lpstr>The MAIN BODY of your essay (3000 words)      </vt:lpstr>
      <vt:lpstr>Case study types Slide 1 of 2     There isn’t a definitive form of case study  Here are some general types and some fictional examples</vt:lpstr>
      <vt:lpstr>Case study types Slide 2 of 2    </vt:lpstr>
      <vt:lpstr>Writing at Level 7 and for a professional audience   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Masters in Global Public Health Policy, Power, &amp; Leadership in Global Public Health 2J7V0019 Assessment Briefing</dc:title>
  <dc:creator/>
  <cp:lastModifiedBy>Sumaiya Muhammed Salisu</cp:lastModifiedBy>
  <cp:revision>4</cp:revision>
  <dcterms:created xsi:type="dcterms:W3CDTF">2021-03-05T12:24:14Z</dcterms:created>
  <dcterms:modified xsi:type="dcterms:W3CDTF">2025-07-22T13:17:06Z</dcterms:modified>
</cp:coreProperties>
</file>